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4.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ppt/notesSlides/notesSlide5.xml" ContentType="application/vnd.openxmlformats-officedocument.presentationml.notesSlide+xml"/>
  <Override PartName="/ppt/charts/chart5.xml" ContentType="application/vnd.openxmlformats-officedocument.drawingml.chart+xml"/>
  <Override PartName="/ppt/charts/chart6.xml" ContentType="application/vnd.openxmlformats-officedocument.drawingml.chart+xml"/>
  <Override PartName="/ppt/notesSlides/notesSlide6.xml" ContentType="application/vnd.openxmlformats-officedocument.presentationml.notesSlide+xml"/>
  <Override PartName="/ppt/charts/chart7.xml" ContentType="application/vnd.openxmlformats-officedocument.drawingml.chart+xml"/>
  <Override PartName="/ppt/notesSlides/notesSlide7.xml" ContentType="application/vnd.openxmlformats-officedocument.presentationml.notesSlide+xml"/>
  <Override PartName="/ppt/charts/chart8.xml" ContentType="application/vnd.openxmlformats-officedocument.drawingml.chart+xml"/>
  <Override PartName="/ppt/charts/chart9.xml" ContentType="application/vnd.openxmlformats-officedocument.drawingml.chart+xml"/>
  <Override PartName="/ppt/notesSlides/notesSlide8.xml" ContentType="application/vnd.openxmlformats-officedocument.presentationml.notesSlide+xml"/>
  <Override PartName="/ppt/charts/chart10.xml" ContentType="application/vnd.openxmlformats-officedocument.drawingml.chart+xml"/>
  <Override PartName="/ppt/charts/chart11.xml" ContentType="application/vnd.openxmlformats-officedocument.drawingml.chart+xml"/>
  <Override PartName="/ppt/notesSlides/notesSlide9.xml" ContentType="application/vnd.openxmlformats-officedocument.presentationml.notesSlide+xml"/>
  <Override PartName="/ppt/charts/chart12.xml" ContentType="application/vnd.openxmlformats-officedocument.drawingml.chart+xml"/>
  <Override PartName="/ppt/notesSlides/notesSlide10.xml" ContentType="application/vnd.openxmlformats-officedocument.presentationml.notesSlide+xml"/>
  <Override PartName="/ppt/charts/chart13.xml" ContentType="application/vnd.openxmlformats-officedocument.drawingml.chart+xml"/>
  <Override PartName="/ppt/notesSlides/notesSlide11.xml" ContentType="application/vnd.openxmlformats-officedocument.presentationml.notesSlide+xml"/>
  <Override PartName="/ppt/charts/chart14.xml" ContentType="application/vnd.openxmlformats-officedocument.drawingml.chart+xml"/>
  <Override PartName="/ppt/notesSlides/notesSlide12.xml" ContentType="application/vnd.openxmlformats-officedocument.presentationml.notesSlide+xml"/>
  <Override PartName="/ppt/charts/chart15.xml" ContentType="application/vnd.openxmlformats-officedocument.drawingml.chart+xml"/>
  <Override PartName="/ppt/notesSlides/notesSlide13.xml" ContentType="application/vnd.openxmlformats-officedocument.presentationml.notesSlide+xml"/>
  <Override PartName="/ppt/charts/chart16.xml" ContentType="application/vnd.openxmlformats-officedocument.drawingml.chart+xml"/>
  <Override PartName="/ppt/notesSlides/notesSlide14.xml" ContentType="application/vnd.openxmlformats-officedocument.presentationml.notesSlide+xml"/>
  <Override PartName="/ppt/charts/chart17.xml" ContentType="application/vnd.openxmlformats-officedocument.drawingml.chart+xml"/>
  <Override PartName="/ppt/drawings/drawing1.xml" ContentType="application/vnd.openxmlformats-officedocument.drawingml.chartshapes+xml"/>
  <Override PartName="/ppt/notesSlides/notesSlide15.xml" ContentType="application/vnd.openxmlformats-officedocument.presentationml.notesSlide+xml"/>
  <Override PartName="/ppt/charts/chart18.xml" ContentType="application/vnd.openxmlformats-officedocument.drawingml.chart+xml"/>
  <Override PartName="/ppt/notesSlides/notesSlide16.xml" ContentType="application/vnd.openxmlformats-officedocument.presentationml.notesSlide+xml"/>
  <Override PartName="/ppt/charts/chart19.xml" ContentType="application/vnd.openxmlformats-officedocument.drawingml.chart+xml"/>
  <Override PartName="/ppt/notesSlides/notesSlide17.xml" ContentType="application/vnd.openxmlformats-officedocument.presentationml.notesSlide+xml"/>
  <Override PartName="/ppt/charts/chart20.xml" ContentType="application/vnd.openxmlformats-officedocument.drawingml.chart+xml"/>
  <Override PartName="/ppt/notesSlides/notesSlide18.xml" ContentType="application/vnd.openxmlformats-officedocument.presentationml.notesSlide+xml"/>
  <Override PartName="/ppt/charts/chart21.xml" ContentType="application/vnd.openxmlformats-officedocument.drawingml.chart+xml"/>
  <Override PartName="/ppt/notesSlides/notesSlide19.xml" ContentType="application/vnd.openxmlformats-officedocument.presentationml.notesSlide+xml"/>
  <Override PartName="/ppt/charts/chart22.xml" ContentType="application/vnd.openxmlformats-officedocument.drawingml.chart+xml"/>
  <Override PartName="/ppt/notesSlides/notesSlide20.xml" ContentType="application/vnd.openxmlformats-officedocument.presentationml.notesSlide+xml"/>
  <Override PartName="/ppt/charts/chart23.xml" ContentType="application/vnd.openxmlformats-officedocument.drawingml.chart+xml"/>
  <Override PartName="/ppt/notesSlides/notesSlide21.xml" ContentType="application/vnd.openxmlformats-officedocument.presentationml.notesSlide+xml"/>
  <Override PartName="/ppt/charts/chart24.xml" ContentType="application/vnd.openxmlformats-officedocument.drawingml.chart+xml"/>
  <Override PartName="/ppt/notesSlides/notesSlide22.xml" ContentType="application/vnd.openxmlformats-officedocument.presentationml.notesSlide+xml"/>
  <Override PartName="/ppt/charts/chart25.xml" ContentType="application/vnd.openxmlformats-officedocument.drawingml.chart+xml"/>
  <Override PartName="/ppt/notesSlides/notesSlide23.xml" ContentType="application/vnd.openxmlformats-officedocument.presentationml.notesSlide+xml"/>
  <Override PartName="/ppt/charts/chart26.xml" ContentType="application/vnd.openxmlformats-officedocument.drawingml.char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2"/>
  </p:notesMasterIdLst>
  <p:sldIdLst>
    <p:sldId id="256" r:id="rId5"/>
    <p:sldId id="593" r:id="rId6"/>
    <p:sldId id="618" r:id="rId7"/>
    <p:sldId id="259" r:id="rId8"/>
    <p:sldId id="658" r:id="rId9"/>
    <p:sldId id="260" r:id="rId10"/>
    <p:sldId id="585" r:id="rId11"/>
    <p:sldId id="630" r:id="rId12"/>
    <p:sldId id="633" r:id="rId13"/>
    <p:sldId id="587" r:id="rId14"/>
    <p:sldId id="589" r:id="rId15"/>
    <p:sldId id="629" r:id="rId16"/>
    <p:sldId id="263" r:id="rId17"/>
    <p:sldId id="631" r:id="rId18"/>
    <p:sldId id="632" r:id="rId19"/>
    <p:sldId id="610" r:id="rId20"/>
    <p:sldId id="640" r:id="rId21"/>
    <p:sldId id="641" r:id="rId22"/>
    <p:sldId id="642" r:id="rId23"/>
    <p:sldId id="643" r:id="rId24"/>
    <p:sldId id="648" r:id="rId25"/>
    <p:sldId id="647" r:id="rId26"/>
    <p:sldId id="607" r:id="rId27"/>
    <p:sldId id="634" r:id="rId28"/>
    <p:sldId id="649" r:id="rId29"/>
    <p:sldId id="650" r:id="rId30"/>
    <p:sldId id="651" r:id="rId31"/>
    <p:sldId id="566" r:id="rId32"/>
    <p:sldId id="636" r:id="rId33"/>
    <p:sldId id="652" r:id="rId34"/>
    <p:sldId id="653" r:id="rId35"/>
    <p:sldId id="654" r:id="rId36"/>
    <p:sldId id="655" r:id="rId37"/>
    <p:sldId id="656" r:id="rId38"/>
    <p:sldId id="657" r:id="rId39"/>
    <p:sldId id="639" r:id="rId40"/>
    <p:sldId id="637" r:id="rId41"/>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911D"/>
    <a:srgbClr val="F3C414"/>
    <a:srgbClr val="C1C1C1"/>
    <a:srgbClr val="66AC28"/>
    <a:srgbClr val="A5CC2E"/>
    <a:srgbClr val="C30C2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99E6EAE-0D73-4342-BFB3-F4046A046620}" v="7" dt="2025-12-09T13:52:26.434"/>
  </p1510:revLst>
</p1510:revInfo>
</file>

<file path=ppt/tableStyles.xml><?xml version="1.0" encoding="utf-8"?>
<a:tblStyleLst xmlns:a="http://schemas.openxmlformats.org/drawingml/2006/main" def="{5C22544A-7EE6-4342-B048-85BDC9FD1C3A}">
  <a:tblStyle styleId="{5C22544A-7EE6-4342-B048-85BDC9FD1C3A}" styleName="Middels stil 2 – uthev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05" d="100"/>
          <a:sy n="105" d="100"/>
        </p:scale>
        <p:origin x="834"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 Id="rId48" Type="http://schemas.microsoft.com/office/2015/10/relationships/revisionInfo" Target="revisionInfo.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ild Bjelland Sævarang" userId="ac97925e-5362-4e4c-a82f-c4e4abc15857" providerId="ADAL" clId="{FE5F32EE-73D6-4309-9CA0-BBB2A4FE681A}"/>
    <pc:docChg chg="undo custSel modSld">
      <pc:chgData name="Hild Bjelland Sævarang" userId="ac97925e-5362-4e4c-a82f-c4e4abc15857" providerId="ADAL" clId="{FE5F32EE-73D6-4309-9CA0-BBB2A4FE681A}" dt="2025-12-09T13:55:53.624" v="92" actId="1076"/>
      <pc:docMkLst>
        <pc:docMk/>
      </pc:docMkLst>
      <pc:sldChg chg="modSp mod">
        <pc:chgData name="Hild Bjelland Sævarang" userId="ac97925e-5362-4e4c-a82f-c4e4abc15857" providerId="ADAL" clId="{FE5F32EE-73D6-4309-9CA0-BBB2A4FE681A}" dt="2025-12-08T10:21:23.724" v="1" actId="14100"/>
        <pc:sldMkLst>
          <pc:docMk/>
          <pc:sldMk cId="2193113537" sldId="260"/>
        </pc:sldMkLst>
        <pc:spChg chg="mod">
          <ac:chgData name="Hild Bjelland Sævarang" userId="ac97925e-5362-4e4c-a82f-c4e4abc15857" providerId="ADAL" clId="{FE5F32EE-73D6-4309-9CA0-BBB2A4FE681A}" dt="2025-12-08T10:21:23.724" v="1" actId="14100"/>
          <ac:spMkLst>
            <pc:docMk/>
            <pc:sldMk cId="2193113537" sldId="260"/>
            <ac:spMk id="2" creationId="{30AD6394-D223-CAF3-0F52-D43A8188EFC3}"/>
          </ac:spMkLst>
        </pc:spChg>
      </pc:sldChg>
      <pc:sldChg chg="modSp mod">
        <pc:chgData name="Hild Bjelland Sævarang" userId="ac97925e-5362-4e4c-a82f-c4e4abc15857" providerId="ADAL" clId="{FE5F32EE-73D6-4309-9CA0-BBB2A4FE681A}" dt="2025-12-09T13:51:22.652" v="46" actId="14100"/>
        <pc:sldMkLst>
          <pc:docMk/>
          <pc:sldMk cId="2375797835" sldId="566"/>
        </pc:sldMkLst>
        <pc:spChg chg="mod">
          <ac:chgData name="Hild Bjelland Sævarang" userId="ac97925e-5362-4e4c-a82f-c4e4abc15857" providerId="ADAL" clId="{FE5F32EE-73D6-4309-9CA0-BBB2A4FE681A}" dt="2025-12-09T13:51:13.203" v="44" actId="1076"/>
          <ac:spMkLst>
            <pc:docMk/>
            <pc:sldMk cId="2375797835" sldId="566"/>
            <ac:spMk id="3" creationId="{1AB11778-DCE4-0516-AFBF-3829F64D3F4D}"/>
          </ac:spMkLst>
        </pc:spChg>
        <pc:spChg chg="mod">
          <ac:chgData name="Hild Bjelland Sævarang" userId="ac97925e-5362-4e4c-a82f-c4e4abc15857" providerId="ADAL" clId="{FE5F32EE-73D6-4309-9CA0-BBB2A4FE681A}" dt="2025-12-09T13:50:40.510" v="34" actId="1076"/>
          <ac:spMkLst>
            <pc:docMk/>
            <pc:sldMk cId="2375797835" sldId="566"/>
            <ac:spMk id="7" creationId="{00000000-0000-0000-0000-000000000000}"/>
          </ac:spMkLst>
        </pc:spChg>
        <pc:spChg chg="mod">
          <ac:chgData name="Hild Bjelland Sævarang" userId="ac97925e-5362-4e4c-a82f-c4e4abc15857" providerId="ADAL" clId="{FE5F32EE-73D6-4309-9CA0-BBB2A4FE681A}" dt="2025-12-09T13:51:22.652" v="46" actId="14100"/>
          <ac:spMkLst>
            <pc:docMk/>
            <pc:sldMk cId="2375797835" sldId="566"/>
            <ac:spMk id="10" creationId="{00000000-0000-0000-0000-000000000000}"/>
          </ac:spMkLst>
        </pc:spChg>
        <pc:graphicFrameChg chg="mod">
          <ac:chgData name="Hild Bjelland Sævarang" userId="ac97925e-5362-4e4c-a82f-c4e4abc15857" providerId="ADAL" clId="{FE5F32EE-73D6-4309-9CA0-BBB2A4FE681A}" dt="2025-12-09T13:51:02.680" v="41"/>
          <ac:graphicFrameMkLst>
            <pc:docMk/>
            <pc:sldMk cId="2375797835" sldId="566"/>
            <ac:graphicFrameMk id="4" creationId="{00000000-0000-0000-0000-000000000000}"/>
          </ac:graphicFrameMkLst>
        </pc:graphicFrameChg>
      </pc:sldChg>
      <pc:sldChg chg="modSp mod">
        <pc:chgData name="Hild Bjelland Sævarang" userId="ac97925e-5362-4e4c-a82f-c4e4abc15857" providerId="ADAL" clId="{FE5F32EE-73D6-4309-9CA0-BBB2A4FE681A}" dt="2025-12-09T13:40:33.361" v="23" actId="20577"/>
        <pc:sldMkLst>
          <pc:docMk/>
          <pc:sldMk cId="383296640" sldId="630"/>
        </pc:sldMkLst>
        <pc:spChg chg="mod">
          <ac:chgData name="Hild Bjelland Sævarang" userId="ac97925e-5362-4e4c-a82f-c4e4abc15857" providerId="ADAL" clId="{FE5F32EE-73D6-4309-9CA0-BBB2A4FE681A}" dt="2025-12-08T10:23:35.222" v="3" actId="1076"/>
          <ac:spMkLst>
            <pc:docMk/>
            <pc:sldMk cId="383296640" sldId="630"/>
            <ac:spMk id="2" creationId="{E6CE7BFE-0E0F-4E93-B441-035CF45A3BFE}"/>
          </ac:spMkLst>
        </pc:spChg>
        <pc:spChg chg="mod">
          <ac:chgData name="Hild Bjelland Sævarang" userId="ac97925e-5362-4e4c-a82f-c4e4abc15857" providerId="ADAL" clId="{FE5F32EE-73D6-4309-9CA0-BBB2A4FE681A}" dt="2025-12-09T13:40:33.361" v="23" actId="20577"/>
          <ac:spMkLst>
            <pc:docMk/>
            <pc:sldMk cId="383296640" sldId="630"/>
            <ac:spMk id="3" creationId="{5A86437D-F93E-2DC1-3CFF-18E8E27D1821}"/>
          </ac:spMkLst>
        </pc:spChg>
      </pc:sldChg>
      <pc:sldChg chg="modSp mod">
        <pc:chgData name="Hild Bjelland Sævarang" userId="ac97925e-5362-4e4c-a82f-c4e4abc15857" providerId="ADAL" clId="{FE5F32EE-73D6-4309-9CA0-BBB2A4FE681A}" dt="2025-12-08T10:24:30.597" v="6" actId="1076"/>
        <pc:sldMkLst>
          <pc:docMk/>
          <pc:sldMk cId="523620155" sldId="633"/>
        </pc:sldMkLst>
        <pc:spChg chg="mod">
          <ac:chgData name="Hild Bjelland Sævarang" userId="ac97925e-5362-4e4c-a82f-c4e4abc15857" providerId="ADAL" clId="{FE5F32EE-73D6-4309-9CA0-BBB2A4FE681A}" dt="2025-12-08T10:24:27.717" v="5" actId="14100"/>
          <ac:spMkLst>
            <pc:docMk/>
            <pc:sldMk cId="523620155" sldId="633"/>
            <ac:spMk id="2" creationId="{2194A789-CF94-0F4B-2393-3A8D9212BFB8}"/>
          </ac:spMkLst>
        </pc:spChg>
        <pc:spChg chg="mod">
          <ac:chgData name="Hild Bjelland Sævarang" userId="ac97925e-5362-4e4c-a82f-c4e4abc15857" providerId="ADAL" clId="{FE5F32EE-73D6-4309-9CA0-BBB2A4FE681A}" dt="2025-12-08T10:24:30.597" v="6" actId="1076"/>
          <ac:spMkLst>
            <pc:docMk/>
            <pc:sldMk cId="523620155" sldId="633"/>
            <ac:spMk id="3" creationId="{CA924458-A18A-2A8E-2CFB-50A893D3E358}"/>
          </ac:spMkLst>
        </pc:spChg>
      </pc:sldChg>
      <pc:sldChg chg="modSp mod">
        <pc:chgData name="Hild Bjelland Sævarang" userId="ac97925e-5362-4e4c-a82f-c4e4abc15857" providerId="ADAL" clId="{FE5F32EE-73D6-4309-9CA0-BBB2A4FE681A}" dt="2025-12-09T13:53:24.646" v="62" actId="1076"/>
        <pc:sldMkLst>
          <pc:docMk/>
          <pc:sldMk cId="1055303560" sldId="636"/>
        </pc:sldMkLst>
        <pc:spChg chg="mod">
          <ac:chgData name="Hild Bjelland Sævarang" userId="ac97925e-5362-4e4c-a82f-c4e4abc15857" providerId="ADAL" clId="{FE5F32EE-73D6-4309-9CA0-BBB2A4FE681A}" dt="2025-12-09T13:53:20.463" v="61" actId="14100"/>
          <ac:spMkLst>
            <pc:docMk/>
            <pc:sldMk cId="1055303560" sldId="636"/>
            <ac:spMk id="2" creationId="{563C093A-7B6A-6BC4-4520-8DADDF712F3E}"/>
          </ac:spMkLst>
        </pc:spChg>
        <pc:spChg chg="mod">
          <ac:chgData name="Hild Bjelland Sævarang" userId="ac97925e-5362-4e4c-a82f-c4e4abc15857" providerId="ADAL" clId="{FE5F32EE-73D6-4309-9CA0-BBB2A4FE681A}" dt="2025-12-09T13:53:24.646" v="62" actId="1076"/>
          <ac:spMkLst>
            <pc:docMk/>
            <pc:sldMk cId="1055303560" sldId="636"/>
            <ac:spMk id="3" creationId="{E40B89C4-5330-B200-99CA-9E19065656C1}"/>
          </ac:spMkLst>
        </pc:spChg>
      </pc:sldChg>
      <pc:sldChg chg="modSp mod">
        <pc:chgData name="Hild Bjelland Sævarang" userId="ac97925e-5362-4e4c-a82f-c4e4abc15857" providerId="ADAL" clId="{FE5F32EE-73D6-4309-9CA0-BBB2A4FE681A}" dt="2025-12-09T13:55:32.008" v="88" actId="20577"/>
        <pc:sldMkLst>
          <pc:docMk/>
          <pc:sldMk cId="1222772655" sldId="637"/>
        </pc:sldMkLst>
        <pc:spChg chg="mod">
          <ac:chgData name="Hild Bjelland Sævarang" userId="ac97925e-5362-4e4c-a82f-c4e4abc15857" providerId="ADAL" clId="{FE5F32EE-73D6-4309-9CA0-BBB2A4FE681A}" dt="2025-12-09T13:55:24.586" v="86" actId="14100"/>
          <ac:spMkLst>
            <pc:docMk/>
            <pc:sldMk cId="1222772655" sldId="637"/>
            <ac:spMk id="2" creationId="{012A9C01-145B-0142-F65E-B145E9C5FF40}"/>
          </ac:spMkLst>
        </pc:spChg>
        <pc:spChg chg="mod">
          <ac:chgData name="Hild Bjelland Sævarang" userId="ac97925e-5362-4e4c-a82f-c4e4abc15857" providerId="ADAL" clId="{FE5F32EE-73D6-4309-9CA0-BBB2A4FE681A}" dt="2025-12-09T13:55:32.008" v="88" actId="20577"/>
          <ac:spMkLst>
            <pc:docMk/>
            <pc:sldMk cId="1222772655" sldId="637"/>
            <ac:spMk id="3" creationId="{4DB20BDE-7508-392F-9F31-7CE1F32441C9}"/>
          </ac:spMkLst>
        </pc:spChg>
      </pc:sldChg>
      <pc:sldChg chg="modSp mod">
        <pc:chgData name="Hild Bjelland Sævarang" userId="ac97925e-5362-4e4c-a82f-c4e4abc15857" providerId="ADAL" clId="{FE5F32EE-73D6-4309-9CA0-BBB2A4FE681A}" dt="2025-12-09T13:55:53.624" v="92" actId="1076"/>
        <pc:sldMkLst>
          <pc:docMk/>
          <pc:sldMk cId="167481001" sldId="639"/>
        </pc:sldMkLst>
        <pc:spChg chg="mod">
          <ac:chgData name="Hild Bjelland Sævarang" userId="ac97925e-5362-4e4c-a82f-c4e4abc15857" providerId="ADAL" clId="{FE5F32EE-73D6-4309-9CA0-BBB2A4FE681A}" dt="2025-12-09T13:55:06.650" v="83" actId="14100"/>
          <ac:spMkLst>
            <pc:docMk/>
            <pc:sldMk cId="167481001" sldId="639"/>
            <ac:spMk id="2" creationId="{5FD27712-8EC3-C26C-8617-D48E52A8C98C}"/>
          </ac:spMkLst>
        </pc:spChg>
        <pc:spChg chg="mod">
          <ac:chgData name="Hild Bjelland Sævarang" userId="ac97925e-5362-4e4c-a82f-c4e4abc15857" providerId="ADAL" clId="{FE5F32EE-73D6-4309-9CA0-BBB2A4FE681A}" dt="2025-12-09T13:55:53.624" v="92" actId="1076"/>
          <ac:spMkLst>
            <pc:docMk/>
            <pc:sldMk cId="167481001" sldId="639"/>
            <ac:spMk id="3" creationId="{AC045B9A-C6A5-9132-6E30-CBBC87038866}"/>
          </ac:spMkLst>
        </pc:spChg>
      </pc:sldChg>
      <pc:sldChg chg="modSp mod">
        <pc:chgData name="Hild Bjelland Sævarang" userId="ac97925e-5362-4e4c-a82f-c4e4abc15857" providerId="ADAL" clId="{FE5F32EE-73D6-4309-9CA0-BBB2A4FE681A}" dt="2025-12-09T13:49:47.835" v="28" actId="1076"/>
        <pc:sldMkLst>
          <pc:docMk/>
          <pc:sldMk cId="2925323194" sldId="650"/>
        </pc:sldMkLst>
        <pc:spChg chg="mod">
          <ac:chgData name="Hild Bjelland Sævarang" userId="ac97925e-5362-4e4c-a82f-c4e4abc15857" providerId="ADAL" clId="{FE5F32EE-73D6-4309-9CA0-BBB2A4FE681A}" dt="2025-12-09T13:49:47.835" v="28" actId="1076"/>
          <ac:spMkLst>
            <pc:docMk/>
            <pc:sldMk cId="2925323194" sldId="650"/>
            <ac:spMk id="9" creationId="{45BD6208-CEF8-19A7-BD2B-BBB5DFA66086}"/>
          </ac:spMkLst>
        </pc:spChg>
      </pc:sldChg>
      <pc:sldChg chg="modSp mod">
        <pc:chgData name="Hild Bjelland Sævarang" userId="ac97925e-5362-4e4c-a82f-c4e4abc15857" providerId="ADAL" clId="{FE5F32EE-73D6-4309-9CA0-BBB2A4FE681A}" dt="2025-12-09T13:52:33.426" v="60" actId="1076"/>
        <pc:sldMkLst>
          <pc:docMk/>
          <pc:sldMk cId="3614935853" sldId="651"/>
        </pc:sldMkLst>
        <pc:spChg chg="mod">
          <ac:chgData name="Hild Bjelland Sævarang" userId="ac97925e-5362-4e4c-a82f-c4e4abc15857" providerId="ADAL" clId="{FE5F32EE-73D6-4309-9CA0-BBB2A4FE681A}" dt="2025-12-09T13:51:48.218" v="51" actId="1076"/>
          <ac:spMkLst>
            <pc:docMk/>
            <pc:sldMk cId="3614935853" sldId="651"/>
            <ac:spMk id="5" creationId="{F3B92F69-C8D2-FCCE-CFD6-3750E9266316}"/>
          </ac:spMkLst>
        </pc:spChg>
        <pc:spChg chg="mod">
          <ac:chgData name="Hild Bjelland Sævarang" userId="ac97925e-5362-4e4c-a82f-c4e4abc15857" providerId="ADAL" clId="{FE5F32EE-73D6-4309-9CA0-BBB2A4FE681A}" dt="2025-12-09T13:52:33.426" v="60" actId="1076"/>
          <ac:spMkLst>
            <pc:docMk/>
            <pc:sldMk cId="3614935853" sldId="651"/>
            <ac:spMk id="8" creationId="{7846C77D-3B09-50C6-B0A6-32740A45E206}"/>
          </ac:spMkLst>
        </pc:spChg>
        <pc:spChg chg="mod">
          <ac:chgData name="Hild Bjelland Sævarang" userId="ac97925e-5362-4e4c-a82f-c4e4abc15857" providerId="ADAL" clId="{FE5F32EE-73D6-4309-9CA0-BBB2A4FE681A}" dt="2025-12-09T13:50:06.565" v="29" actId="1076"/>
          <ac:spMkLst>
            <pc:docMk/>
            <pc:sldMk cId="3614935853" sldId="651"/>
            <ac:spMk id="9" creationId="{A5941CC1-3357-3F58-7350-AF2B717653F8}"/>
          </ac:spMkLst>
        </pc:spChg>
        <pc:spChg chg="mod">
          <ac:chgData name="Hild Bjelland Sævarang" userId="ac97925e-5362-4e4c-a82f-c4e4abc15857" providerId="ADAL" clId="{FE5F32EE-73D6-4309-9CA0-BBB2A4FE681A}" dt="2025-12-09T13:51:53.712" v="53" actId="1076"/>
          <ac:spMkLst>
            <pc:docMk/>
            <pc:sldMk cId="3614935853" sldId="651"/>
            <ac:spMk id="10" creationId="{1F66282D-FB05-A5B9-81A6-7B025C2FFB8B}"/>
          </ac:spMkLst>
        </pc:spChg>
        <pc:graphicFrameChg chg="mod">
          <ac:chgData name="Hild Bjelland Sævarang" userId="ac97925e-5362-4e4c-a82f-c4e4abc15857" providerId="ADAL" clId="{FE5F32EE-73D6-4309-9CA0-BBB2A4FE681A}" dt="2025-12-09T13:52:31.414" v="59" actId="1076"/>
          <ac:graphicFrameMkLst>
            <pc:docMk/>
            <pc:sldMk cId="3614935853" sldId="651"/>
            <ac:graphicFrameMk id="4" creationId="{54D02E61-09B0-ECDC-18A3-D9924EDF45B9}"/>
          </ac:graphicFrameMkLst>
        </pc:graphicFrameChg>
        <pc:picChg chg="mod">
          <ac:chgData name="Hild Bjelland Sævarang" userId="ac97925e-5362-4e4c-a82f-c4e4abc15857" providerId="ADAL" clId="{FE5F32EE-73D6-4309-9CA0-BBB2A4FE681A}" dt="2025-12-09T13:51:49.787" v="52" actId="1076"/>
          <ac:picMkLst>
            <pc:docMk/>
            <pc:sldMk cId="3614935853" sldId="651"/>
            <ac:picMk id="6" creationId="{AF8BE805-7BF9-3388-5FF2-FE4D3705636A}"/>
          </ac:picMkLst>
        </pc:picChg>
      </pc:sldChg>
      <pc:sldChg chg="addSp delSp modSp mod modClrScheme chgLayout">
        <pc:chgData name="Hild Bjelland Sævarang" userId="ac97925e-5362-4e4c-a82f-c4e4abc15857" providerId="ADAL" clId="{FE5F32EE-73D6-4309-9CA0-BBB2A4FE681A}" dt="2025-12-09T13:47:59.407" v="27" actId="1076"/>
        <pc:sldMkLst>
          <pc:docMk/>
          <pc:sldMk cId="4275951802" sldId="652"/>
        </pc:sldMkLst>
        <pc:spChg chg="mod">
          <ac:chgData name="Hild Bjelland Sævarang" userId="ac97925e-5362-4e4c-a82f-c4e4abc15857" providerId="ADAL" clId="{FE5F32EE-73D6-4309-9CA0-BBB2A4FE681A}" dt="2025-12-09T13:47:54.200" v="26" actId="26606"/>
          <ac:spMkLst>
            <pc:docMk/>
            <pc:sldMk cId="4275951802" sldId="652"/>
            <ac:spMk id="2" creationId="{5F4D05A7-FF49-2783-7B61-B505A6868114}"/>
          </ac:spMkLst>
        </pc:spChg>
        <pc:spChg chg="add del mod">
          <ac:chgData name="Hild Bjelland Sævarang" userId="ac97925e-5362-4e4c-a82f-c4e4abc15857" providerId="ADAL" clId="{FE5F32EE-73D6-4309-9CA0-BBB2A4FE681A}" dt="2025-12-09T13:47:54.200" v="26" actId="26606"/>
          <ac:spMkLst>
            <pc:docMk/>
            <pc:sldMk cId="4275951802" sldId="652"/>
            <ac:spMk id="9" creationId="{00DACCD0-0751-DEE3-01F3-27EFB3150B0E}"/>
          </ac:spMkLst>
        </pc:spChg>
        <pc:picChg chg="mod">
          <ac:chgData name="Hild Bjelland Sævarang" userId="ac97925e-5362-4e4c-a82f-c4e4abc15857" providerId="ADAL" clId="{FE5F32EE-73D6-4309-9CA0-BBB2A4FE681A}" dt="2025-12-09T13:47:59.407" v="27" actId="1076"/>
          <ac:picMkLst>
            <pc:docMk/>
            <pc:sldMk cId="4275951802" sldId="652"/>
            <ac:picMk id="4" creationId="{C754AA3B-E552-2749-F35D-628F1DEA78B0}"/>
          </ac:picMkLst>
        </pc:picChg>
      </pc:sldChg>
      <pc:sldChg chg="modSp mod">
        <pc:chgData name="Hild Bjelland Sævarang" userId="ac97925e-5362-4e4c-a82f-c4e4abc15857" providerId="ADAL" clId="{FE5F32EE-73D6-4309-9CA0-BBB2A4FE681A}" dt="2025-12-09T13:53:42.789" v="65" actId="1076"/>
        <pc:sldMkLst>
          <pc:docMk/>
          <pc:sldMk cId="1881125097" sldId="653"/>
        </pc:sldMkLst>
        <pc:spChg chg="mod">
          <ac:chgData name="Hild Bjelland Sævarang" userId="ac97925e-5362-4e4c-a82f-c4e4abc15857" providerId="ADAL" clId="{FE5F32EE-73D6-4309-9CA0-BBB2A4FE681A}" dt="2025-12-09T13:53:42.789" v="65" actId="1076"/>
          <ac:spMkLst>
            <pc:docMk/>
            <pc:sldMk cId="1881125097" sldId="653"/>
            <ac:spMk id="9" creationId="{96196C52-6774-BC88-389A-ACCEEC32F030}"/>
          </ac:spMkLst>
        </pc:spChg>
        <pc:graphicFrameChg chg="mod">
          <ac:chgData name="Hild Bjelland Sævarang" userId="ac97925e-5362-4e4c-a82f-c4e4abc15857" providerId="ADAL" clId="{FE5F32EE-73D6-4309-9CA0-BBB2A4FE681A}" dt="2025-12-09T13:53:38.878" v="64" actId="1076"/>
          <ac:graphicFrameMkLst>
            <pc:docMk/>
            <pc:sldMk cId="1881125097" sldId="653"/>
            <ac:graphicFrameMk id="4" creationId="{A14E66B4-7385-6BAA-6BDF-0E6CAA1B0B38}"/>
          </ac:graphicFrameMkLst>
        </pc:graphicFrameChg>
      </pc:sldChg>
      <pc:sldChg chg="modSp mod">
        <pc:chgData name="Hild Bjelland Sævarang" userId="ac97925e-5362-4e4c-a82f-c4e4abc15857" providerId="ADAL" clId="{FE5F32EE-73D6-4309-9CA0-BBB2A4FE681A}" dt="2025-12-09T13:53:57.379" v="68" actId="1076"/>
        <pc:sldMkLst>
          <pc:docMk/>
          <pc:sldMk cId="72017906" sldId="654"/>
        </pc:sldMkLst>
        <pc:spChg chg="mod">
          <ac:chgData name="Hild Bjelland Sævarang" userId="ac97925e-5362-4e4c-a82f-c4e4abc15857" providerId="ADAL" clId="{FE5F32EE-73D6-4309-9CA0-BBB2A4FE681A}" dt="2025-12-09T13:53:49.050" v="66" actId="1076"/>
          <ac:spMkLst>
            <pc:docMk/>
            <pc:sldMk cId="72017906" sldId="654"/>
            <ac:spMk id="9" creationId="{48C6C3C6-62AF-3A91-2101-B5CD4FA08D85}"/>
          </ac:spMkLst>
        </pc:spChg>
        <pc:spChg chg="mod">
          <ac:chgData name="Hild Bjelland Sævarang" userId="ac97925e-5362-4e4c-a82f-c4e4abc15857" providerId="ADAL" clId="{FE5F32EE-73D6-4309-9CA0-BBB2A4FE681A}" dt="2025-12-09T13:53:57.379" v="68" actId="1076"/>
          <ac:spMkLst>
            <pc:docMk/>
            <pc:sldMk cId="72017906" sldId="654"/>
            <ac:spMk id="10" creationId="{9722DF61-45B2-8A84-2732-91EB9F36C8D3}"/>
          </ac:spMkLst>
        </pc:spChg>
        <pc:graphicFrameChg chg="mod">
          <ac:chgData name="Hild Bjelland Sævarang" userId="ac97925e-5362-4e4c-a82f-c4e4abc15857" providerId="ADAL" clId="{FE5F32EE-73D6-4309-9CA0-BBB2A4FE681A}" dt="2025-12-09T13:53:53.135" v="67" actId="14100"/>
          <ac:graphicFrameMkLst>
            <pc:docMk/>
            <pc:sldMk cId="72017906" sldId="654"/>
            <ac:graphicFrameMk id="4" creationId="{59712332-A09E-3AA8-F216-C255B0969D2F}"/>
          </ac:graphicFrameMkLst>
        </pc:graphicFrameChg>
      </pc:sldChg>
      <pc:sldChg chg="modSp mod">
        <pc:chgData name="Hild Bjelland Sævarang" userId="ac97925e-5362-4e4c-a82f-c4e4abc15857" providerId="ADAL" clId="{FE5F32EE-73D6-4309-9CA0-BBB2A4FE681A}" dt="2025-12-09T13:54:28.375" v="72" actId="1076"/>
        <pc:sldMkLst>
          <pc:docMk/>
          <pc:sldMk cId="1717002514" sldId="655"/>
        </pc:sldMkLst>
        <pc:spChg chg="mod">
          <ac:chgData name="Hild Bjelland Sævarang" userId="ac97925e-5362-4e4c-a82f-c4e4abc15857" providerId="ADAL" clId="{FE5F32EE-73D6-4309-9CA0-BBB2A4FE681A}" dt="2025-12-09T13:54:28.375" v="72" actId="1076"/>
          <ac:spMkLst>
            <pc:docMk/>
            <pc:sldMk cId="1717002514" sldId="655"/>
            <ac:spMk id="9" creationId="{182C23D6-875F-939A-3452-21A7250E053E}"/>
          </ac:spMkLst>
        </pc:spChg>
      </pc:sldChg>
      <pc:sldChg chg="modSp mod">
        <pc:chgData name="Hild Bjelland Sævarang" userId="ac97925e-5362-4e4c-a82f-c4e4abc15857" providerId="ADAL" clId="{FE5F32EE-73D6-4309-9CA0-BBB2A4FE681A}" dt="2025-12-09T13:54:23.736" v="71" actId="1076"/>
        <pc:sldMkLst>
          <pc:docMk/>
          <pc:sldMk cId="4234110763" sldId="656"/>
        </pc:sldMkLst>
        <pc:spChg chg="mod">
          <ac:chgData name="Hild Bjelland Sævarang" userId="ac97925e-5362-4e4c-a82f-c4e4abc15857" providerId="ADAL" clId="{FE5F32EE-73D6-4309-9CA0-BBB2A4FE681A}" dt="2025-12-09T13:54:23.736" v="71" actId="1076"/>
          <ac:spMkLst>
            <pc:docMk/>
            <pc:sldMk cId="4234110763" sldId="656"/>
            <ac:spMk id="9" creationId="{57440922-D0D5-33D3-C038-E76DF316FE02}"/>
          </ac:spMkLst>
        </pc:spChg>
        <pc:spChg chg="mod">
          <ac:chgData name="Hild Bjelland Sævarang" userId="ac97925e-5362-4e4c-a82f-c4e4abc15857" providerId="ADAL" clId="{FE5F32EE-73D6-4309-9CA0-BBB2A4FE681A}" dt="2025-12-09T13:54:18.065" v="70" actId="1076"/>
          <ac:spMkLst>
            <pc:docMk/>
            <pc:sldMk cId="4234110763" sldId="656"/>
            <ac:spMk id="10" creationId="{3FD39FA5-9E7F-168B-416C-A6B9E50209A7}"/>
          </ac:spMkLst>
        </pc:spChg>
        <pc:graphicFrameChg chg="mod">
          <ac:chgData name="Hild Bjelland Sævarang" userId="ac97925e-5362-4e4c-a82f-c4e4abc15857" providerId="ADAL" clId="{FE5F32EE-73D6-4309-9CA0-BBB2A4FE681A}" dt="2025-12-09T13:54:10.410" v="69" actId="14100"/>
          <ac:graphicFrameMkLst>
            <pc:docMk/>
            <pc:sldMk cId="4234110763" sldId="656"/>
            <ac:graphicFrameMk id="4" creationId="{37874D67-94EE-D777-C230-136A488B97E5}"/>
          </ac:graphicFrameMkLst>
        </pc:graphicFrameChg>
      </pc:sldChg>
      <pc:sldChg chg="modSp mod">
        <pc:chgData name="Hild Bjelland Sævarang" userId="ac97925e-5362-4e4c-a82f-c4e4abc15857" providerId="ADAL" clId="{FE5F32EE-73D6-4309-9CA0-BBB2A4FE681A}" dt="2025-12-09T13:54:56.990" v="82" actId="1035"/>
        <pc:sldMkLst>
          <pc:docMk/>
          <pc:sldMk cId="3006336937" sldId="657"/>
        </pc:sldMkLst>
        <pc:spChg chg="mod">
          <ac:chgData name="Hild Bjelland Sævarang" userId="ac97925e-5362-4e4c-a82f-c4e4abc15857" providerId="ADAL" clId="{FE5F32EE-73D6-4309-9CA0-BBB2A4FE681A}" dt="2025-12-09T13:54:37.892" v="74" actId="14100"/>
          <ac:spMkLst>
            <pc:docMk/>
            <pc:sldMk cId="3006336937" sldId="657"/>
            <ac:spMk id="7" creationId="{CB2B1361-EE05-3308-6C85-E527FC180E06}"/>
          </ac:spMkLst>
        </pc:spChg>
        <pc:spChg chg="mod">
          <ac:chgData name="Hild Bjelland Sævarang" userId="ac97925e-5362-4e4c-a82f-c4e4abc15857" providerId="ADAL" clId="{FE5F32EE-73D6-4309-9CA0-BBB2A4FE681A}" dt="2025-12-09T13:54:56.990" v="82" actId="1035"/>
          <ac:spMkLst>
            <pc:docMk/>
            <pc:sldMk cId="3006336937" sldId="657"/>
            <ac:spMk id="10" creationId="{31F70155-D0C1-06AB-2550-0CD766D23524}"/>
          </ac:spMkLst>
        </pc:spChg>
        <pc:graphicFrameChg chg="mod">
          <ac:chgData name="Hild Bjelland Sævarang" userId="ac97925e-5362-4e4c-a82f-c4e4abc15857" providerId="ADAL" clId="{FE5F32EE-73D6-4309-9CA0-BBB2A4FE681A}" dt="2025-12-09T13:54:50.541" v="79" actId="14100"/>
          <ac:graphicFrameMkLst>
            <pc:docMk/>
            <pc:sldMk cId="3006336937" sldId="657"/>
            <ac:graphicFrameMk id="4" creationId="{D57C7694-03C1-E69B-8C59-118A87EA2BDB}"/>
          </ac:graphicFrameMkLst>
        </pc:graphicFrameChg>
      </pc:sldChg>
    </pc:docChg>
  </pc:docChgLst>
</pc:chgInfo>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Worksheet9.xlsx"/></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Excel_Worksheet10.xlsx"/></Relationships>
</file>

<file path=ppt/charts/_rels/chart12.xml.rels><?xml version="1.0" encoding="UTF-8" standalone="yes"?>
<Relationships xmlns="http://schemas.openxmlformats.org/package/2006/relationships"><Relationship Id="rId1" Type="http://schemas.openxmlformats.org/officeDocument/2006/relationships/package" Target="../embeddings/Microsoft_Excel_Worksheet11.xlsx"/></Relationships>
</file>

<file path=ppt/charts/_rels/chart13.xml.rels><?xml version="1.0" encoding="UTF-8" standalone="yes"?>
<Relationships xmlns="http://schemas.openxmlformats.org/package/2006/relationships"><Relationship Id="rId1" Type="http://schemas.openxmlformats.org/officeDocument/2006/relationships/package" Target="../embeddings/Microsoft_Excel_Worksheet12.xlsx"/></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_Worksheet13.xlsx"/></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Excel_Worksheet14.xlsx"/></Relationships>
</file>

<file path=ppt/charts/_rels/chart16.xml.rels><?xml version="1.0" encoding="UTF-8" standalone="yes"?>
<Relationships xmlns="http://schemas.openxmlformats.org/package/2006/relationships"><Relationship Id="rId1" Type="http://schemas.openxmlformats.org/officeDocument/2006/relationships/package" Target="../embeddings/Microsoft_Excel_Worksheet15.xlsx"/></Relationships>
</file>

<file path=ppt/charts/_rels/chart17.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16.xlsx"/></Relationships>
</file>

<file path=ppt/charts/_rels/chart18.xml.rels><?xml version="1.0" encoding="UTF-8" standalone="yes"?>
<Relationships xmlns="http://schemas.openxmlformats.org/package/2006/relationships"><Relationship Id="rId1" Type="http://schemas.openxmlformats.org/officeDocument/2006/relationships/package" Target="../embeddings/Microsoft_Excel_Worksheet17.xlsx"/></Relationships>
</file>

<file path=ppt/charts/_rels/chart19.xml.rels><?xml version="1.0" encoding="UTF-8" standalone="yes"?>
<Relationships xmlns="http://schemas.openxmlformats.org/package/2006/relationships"><Relationship Id="rId1" Type="http://schemas.openxmlformats.org/officeDocument/2006/relationships/package" Target="../embeddings/Microsoft_Excel_Worksheet18.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0.xml.rels><?xml version="1.0" encoding="UTF-8" standalone="yes"?>
<Relationships xmlns="http://schemas.openxmlformats.org/package/2006/relationships"><Relationship Id="rId1" Type="http://schemas.openxmlformats.org/officeDocument/2006/relationships/package" Target="../embeddings/Microsoft_Excel_Worksheet19.xlsx"/></Relationships>
</file>

<file path=ppt/charts/_rels/chart21.xml.rels><?xml version="1.0" encoding="UTF-8" standalone="yes"?>
<Relationships xmlns="http://schemas.openxmlformats.org/package/2006/relationships"><Relationship Id="rId1" Type="http://schemas.openxmlformats.org/officeDocument/2006/relationships/package" Target="../embeddings/Microsoft_Excel_Worksheet20.xlsx"/></Relationships>
</file>

<file path=ppt/charts/_rels/chart22.xml.rels><?xml version="1.0" encoding="UTF-8" standalone="yes"?>
<Relationships xmlns="http://schemas.openxmlformats.org/package/2006/relationships"><Relationship Id="rId1" Type="http://schemas.openxmlformats.org/officeDocument/2006/relationships/package" Target="../embeddings/Microsoft_Excel_Worksheet21.xlsx"/></Relationships>
</file>

<file path=ppt/charts/_rels/chart23.xml.rels><?xml version="1.0" encoding="UTF-8" standalone="yes"?>
<Relationships xmlns="http://schemas.openxmlformats.org/package/2006/relationships"><Relationship Id="rId1" Type="http://schemas.openxmlformats.org/officeDocument/2006/relationships/package" Target="../embeddings/Microsoft_Excel_Worksheet22.xlsx"/></Relationships>
</file>

<file path=ppt/charts/_rels/chart24.xml.rels><?xml version="1.0" encoding="UTF-8" standalone="yes"?>
<Relationships xmlns="http://schemas.openxmlformats.org/package/2006/relationships"><Relationship Id="rId1" Type="http://schemas.openxmlformats.org/officeDocument/2006/relationships/package" Target="../embeddings/Microsoft_Excel_Worksheet23.xlsx"/></Relationships>
</file>

<file path=ppt/charts/_rels/chart25.xml.rels><?xml version="1.0" encoding="UTF-8" standalone="yes"?>
<Relationships xmlns="http://schemas.openxmlformats.org/package/2006/relationships"><Relationship Id="rId1" Type="http://schemas.openxmlformats.org/officeDocument/2006/relationships/package" Target="../embeddings/Microsoft_Excel_Worksheet24.xlsx"/></Relationships>
</file>

<file path=ppt/charts/_rels/chart26.xml.rels><?xml version="1.0" encoding="UTF-8" standalone="yes"?>
<Relationships xmlns="http://schemas.openxmlformats.org/package/2006/relationships"><Relationship Id="rId1" Type="http://schemas.openxmlformats.org/officeDocument/2006/relationships/package" Target="../embeddings/Microsoft_Excel_Worksheet25.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31948574917533101"/>
          <c:y val="8.574785375392012E-2"/>
          <c:w val="0.64895705654971936"/>
          <c:h val="0.39539922427728152"/>
        </c:manualLayout>
      </c:layout>
      <c:barChart>
        <c:barDir val="bar"/>
        <c:grouping val="stacked"/>
        <c:varyColors val="0"/>
        <c:ser>
          <c:idx val="0"/>
          <c:order val="0"/>
          <c:tx>
            <c:strRef>
              <c:f>'Ark1'!$B$1</c:f>
              <c:strCache>
                <c:ptCount val="1"/>
                <c:pt idx="0">
                  <c:v>Svært god erfaring (6)</c:v>
                </c:pt>
              </c:strCache>
            </c:strRef>
          </c:tx>
          <c:spPr>
            <a:solidFill>
              <a:schemeClr val="accent4">
                <a:lumMod val="75000"/>
              </a:schemeClr>
            </a:solidFill>
          </c:spPr>
          <c:invertIfNegative val="0"/>
          <c:dLbls>
            <c:spPr>
              <a:noFill/>
              <a:ln>
                <a:noFill/>
              </a:ln>
              <a:effectLst/>
            </c:spPr>
            <c:txPr>
              <a:bodyPr/>
              <a:lstStyle/>
              <a:p>
                <a:pPr>
                  <a:defRPr sz="1400"/>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'Ark1'!$A$2:$A$5</c:f>
              <c:strCache>
                <c:ptCount val="4"/>
                <c:pt idx="0">
                  <c:v>2022 (66)</c:v>
                </c:pt>
                <c:pt idx="1">
                  <c:v>2023 (52)</c:v>
                </c:pt>
                <c:pt idx="2">
                  <c:v>2024 (30)</c:v>
                </c:pt>
                <c:pt idx="3">
                  <c:v>2025 (28)</c:v>
                </c:pt>
              </c:strCache>
            </c:strRef>
          </c:cat>
          <c:val>
            <c:numRef>
              <c:f>'Ark1'!$B$2:$B$5</c:f>
              <c:numCache>
                <c:formatCode>0</c:formatCode>
                <c:ptCount val="4"/>
                <c:pt idx="0">
                  <c:v>24</c:v>
                </c:pt>
                <c:pt idx="1">
                  <c:v>14</c:v>
                </c:pt>
                <c:pt idx="2">
                  <c:v>17</c:v>
                </c:pt>
                <c:pt idx="3">
                  <c:v>29</c:v>
                </c:pt>
              </c:numCache>
            </c:numRef>
          </c:val>
          <c:extLst>
            <c:ext xmlns:c16="http://schemas.microsoft.com/office/drawing/2014/chart" uri="{C3380CC4-5D6E-409C-BE32-E72D297353CC}">
              <c16:uniqueId val="{00000000-7B1C-41B1-9D90-72183BA44AAA}"/>
            </c:ext>
          </c:extLst>
        </c:ser>
        <c:ser>
          <c:idx val="1"/>
          <c:order val="1"/>
          <c:tx>
            <c:strRef>
              <c:f>'Ark1'!$C$1</c:f>
              <c:strCache>
                <c:ptCount val="1"/>
                <c:pt idx="0">
                  <c:v>5</c:v>
                </c:pt>
              </c:strCache>
            </c:strRef>
          </c:tx>
          <c:spPr>
            <a:solidFill>
              <a:schemeClr val="accent4">
                <a:lumMod val="60000"/>
                <a:lumOff val="40000"/>
              </a:schemeClr>
            </a:solidFill>
          </c:spPr>
          <c:invertIfNegative val="0"/>
          <c:dLbls>
            <c:spPr>
              <a:noFill/>
              <a:ln>
                <a:noFill/>
              </a:ln>
              <a:effectLst/>
            </c:spPr>
            <c:txPr>
              <a:bodyPr/>
              <a:lstStyle/>
              <a:p>
                <a:pPr>
                  <a:defRPr sz="1400"/>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'Ark1'!$A$2:$A$5</c:f>
              <c:strCache>
                <c:ptCount val="4"/>
                <c:pt idx="0">
                  <c:v>2022 (66)</c:v>
                </c:pt>
                <c:pt idx="1">
                  <c:v>2023 (52)</c:v>
                </c:pt>
                <c:pt idx="2">
                  <c:v>2024 (30)</c:v>
                </c:pt>
                <c:pt idx="3">
                  <c:v>2025 (28)</c:v>
                </c:pt>
              </c:strCache>
            </c:strRef>
          </c:cat>
          <c:val>
            <c:numRef>
              <c:f>'Ark1'!$C$2:$C$5</c:f>
              <c:numCache>
                <c:formatCode>General</c:formatCode>
                <c:ptCount val="4"/>
                <c:pt idx="0">
                  <c:v>29</c:v>
                </c:pt>
                <c:pt idx="1">
                  <c:v>25</c:v>
                </c:pt>
                <c:pt idx="2">
                  <c:v>27</c:v>
                </c:pt>
                <c:pt idx="3">
                  <c:v>28</c:v>
                </c:pt>
              </c:numCache>
            </c:numRef>
          </c:val>
          <c:extLst>
            <c:ext xmlns:c16="http://schemas.microsoft.com/office/drawing/2014/chart" uri="{C3380CC4-5D6E-409C-BE32-E72D297353CC}">
              <c16:uniqueId val="{00000001-7B1C-41B1-9D90-72183BA44AAA}"/>
            </c:ext>
          </c:extLst>
        </c:ser>
        <c:ser>
          <c:idx val="2"/>
          <c:order val="2"/>
          <c:tx>
            <c:strRef>
              <c:f>'Ark1'!$D$1</c:f>
              <c:strCache>
                <c:ptCount val="1"/>
                <c:pt idx="0">
                  <c:v>4</c:v>
                </c:pt>
              </c:strCache>
            </c:strRef>
          </c:tx>
          <c:spPr>
            <a:solidFill>
              <a:schemeClr val="accent4">
                <a:lumMod val="20000"/>
                <a:lumOff val="80000"/>
              </a:schemeClr>
            </a:solidFill>
            <a:ln>
              <a:solidFill>
                <a:schemeClr val="bg1"/>
              </a:solidFill>
            </a:ln>
          </c:spPr>
          <c:invertIfNegative val="0"/>
          <c:dLbls>
            <c:spPr>
              <a:noFill/>
              <a:ln>
                <a:noFill/>
              </a:ln>
              <a:effectLst/>
            </c:spPr>
            <c:txPr>
              <a:bodyPr/>
              <a:lstStyle/>
              <a:p>
                <a:pPr>
                  <a:defRPr sz="1400"/>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'Ark1'!$A$2:$A$5</c:f>
              <c:strCache>
                <c:ptCount val="4"/>
                <c:pt idx="0">
                  <c:v>2022 (66)</c:v>
                </c:pt>
                <c:pt idx="1">
                  <c:v>2023 (52)</c:v>
                </c:pt>
                <c:pt idx="2">
                  <c:v>2024 (30)</c:v>
                </c:pt>
                <c:pt idx="3">
                  <c:v>2025 (28)</c:v>
                </c:pt>
              </c:strCache>
            </c:strRef>
          </c:cat>
          <c:val>
            <c:numRef>
              <c:f>'Ark1'!$D$2:$D$5</c:f>
              <c:numCache>
                <c:formatCode>General</c:formatCode>
                <c:ptCount val="4"/>
                <c:pt idx="0">
                  <c:v>39</c:v>
                </c:pt>
                <c:pt idx="1">
                  <c:v>38</c:v>
                </c:pt>
                <c:pt idx="2">
                  <c:v>30</c:v>
                </c:pt>
                <c:pt idx="3">
                  <c:v>32</c:v>
                </c:pt>
              </c:numCache>
            </c:numRef>
          </c:val>
          <c:extLst>
            <c:ext xmlns:c16="http://schemas.microsoft.com/office/drawing/2014/chart" uri="{C3380CC4-5D6E-409C-BE32-E72D297353CC}">
              <c16:uniqueId val="{00000002-7B1C-41B1-9D90-72183BA44AAA}"/>
            </c:ext>
          </c:extLst>
        </c:ser>
        <c:ser>
          <c:idx val="3"/>
          <c:order val="3"/>
          <c:tx>
            <c:strRef>
              <c:f>'Ark1'!$E$1</c:f>
              <c:strCache>
                <c:ptCount val="1"/>
                <c:pt idx="0">
                  <c:v>3</c:v>
                </c:pt>
              </c:strCache>
            </c:strRef>
          </c:tx>
          <c:spPr>
            <a:solidFill>
              <a:schemeClr val="accent2">
                <a:lumMod val="20000"/>
                <a:lumOff val="80000"/>
              </a:schemeClr>
            </a:solidFill>
          </c:spPr>
          <c:invertIfNegative val="0"/>
          <c:dLbls>
            <c:spPr>
              <a:noFill/>
              <a:ln>
                <a:noFill/>
              </a:ln>
              <a:effectLst/>
            </c:spPr>
            <c:txPr>
              <a:bodyPr/>
              <a:lstStyle/>
              <a:p>
                <a:pPr>
                  <a:defRPr sz="1400"/>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'Ark1'!$A$2:$A$5</c:f>
              <c:strCache>
                <c:ptCount val="4"/>
                <c:pt idx="0">
                  <c:v>2022 (66)</c:v>
                </c:pt>
                <c:pt idx="1">
                  <c:v>2023 (52)</c:v>
                </c:pt>
                <c:pt idx="2">
                  <c:v>2024 (30)</c:v>
                </c:pt>
                <c:pt idx="3">
                  <c:v>2025 (28)</c:v>
                </c:pt>
              </c:strCache>
            </c:strRef>
          </c:cat>
          <c:val>
            <c:numRef>
              <c:f>'Ark1'!$E$2:$E$5</c:f>
              <c:numCache>
                <c:formatCode>General</c:formatCode>
                <c:ptCount val="4"/>
                <c:pt idx="0">
                  <c:v>6</c:v>
                </c:pt>
                <c:pt idx="1">
                  <c:v>17</c:v>
                </c:pt>
                <c:pt idx="2">
                  <c:v>20</c:v>
                </c:pt>
                <c:pt idx="3">
                  <c:v>7</c:v>
                </c:pt>
              </c:numCache>
            </c:numRef>
          </c:val>
          <c:extLst>
            <c:ext xmlns:c16="http://schemas.microsoft.com/office/drawing/2014/chart" uri="{C3380CC4-5D6E-409C-BE32-E72D297353CC}">
              <c16:uniqueId val="{00000003-7B1C-41B1-9D90-72183BA44AAA}"/>
            </c:ext>
          </c:extLst>
        </c:ser>
        <c:ser>
          <c:idx val="4"/>
          <c:order val="4"/>
          <c:tx>
            <c:strRef>
              <c:f>'Ark1'!$F$1</c:f>
              <c:strCache>
                <c:ptCount val="1"/>
                <c:pt idx="0">
                  <c:v>2</c:v>
                </c:pt>
              </c:strCache>
            </c:strRef>
          </c:tx>
          <c:spPr>
            <a:solidFill>
              <a:srgbClr val="F1857D"/>
            </a:solidFill>
          </c:spPr>
          <c:invertIfNegative val="0"/>
          <c:dLbls>
            <c:spPr>
              <a:noFill/>
              <a:ln>
                <a:noFill/>
              </a:ln>
              <a:effectLst/>
            </c:spPr>
            <c:txPr>
              <a:bodyPr/>
              <a:lstStyle/>
              <a:p>
                <a:pPr>
                  <a:defRPr sz="1400"/>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'Ark1'!$A$2:$A$5</c:f>
              <c:strCache>
                <c:ptCount val="4"/>
                <c:pt idx="0">
                  <c:v>2022 (66)</c:v>
                </c:pt>
                <c:pt idx="1">
                  <c:v>2023 (52)</c:v>
                </c:pt>
                <c:pt idx="2">
                  <c:v>2024 (30)</c:v>
                </c:pt>
                <c:pt idx="3">
                  <c:v>2025 (28)</c:v>
                </c:pt>
              </c:strCache>
            </c:strRef>
          </c:cat>
          <c:val>
            <c:numRef>
              <c:f>'Ark1'!$F$2:$F$5</c:f>
              <c:numCache>
                <c:formatCode>General</c:formatCode>
                <c:ptCount val="4"/>
                <c:pt idx="0">
                  <c:v>2</c:v>
                </c:pt>
                <c:pt idx="1">
                  <c:v>2</c:v>
                </c:pt>
                <c:pt idx="2">
                  <c:v>7</c:v>
                </c:pt>
                <c:pt idx="3">
                  <c:v>0</c:v>
                </c:pt>
              </c:numCache>
            </c:numRef>
          </c:val>
          <c:extLst>
            <c:ext xmlns:c16="http://schemas.microsoft.com/office/drawing/2014/chart" uri="{C3380CC4-5D6E-409C-BE32-E72D297353CC}">
              <c16:uniqueId val="{00000004-7B1C-41B1-9D90-72183BA44AAA}"/>
            </c:ext>
          </c:extLst>
        </c:ser>
        <c:ser>
          <c:idx val="5"/>
          <c:order val="5"/>
          <c:tx>
            <c:strRef>
              <c:f>'Ark1'!$G$1</c:f>
              <c:strCache>
                <c:ptCount val="1"/>
                <c:pt idx="0">
                  <c:v>Svært dårlig erfaring (1)</c:v>
                </c:pt>
              </c:strCache>
            </c:strRef>
          </c:tx>
          <c:spPr>
            <a:solidFill>
              <a:srgbClr val="C00000"/>
            </a:solidFill>
          </c:spPr>
          <c:invertIfNegative val="0"/>
          <c:dLbls>
            <c:spPr>
              <a:noFill/>
              <a:ln>
                <a:noFill/>
              </a:ln>
              <a:effectLst/>
            </c:spPr>
            <c:txPr>
              <a:bodyPr/>
              <a:lstStyle/>
              <a:p>
                <a:pPr>
                  <a:defRPr sz="1400"/>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'Ark1'!$A$2:$A$5</c:f>
              <c:strCache>
                <c:ptCount val="4"/>
                <c:pt idx="0">
                  <c:v>2022 (66)</c:v>
                </c:pt>
                <c:pt idx="1">
                  <c:v>2023 (52)</c:v>
                </c:pt>
                <c:pt idx="2">
                  <c:v>2024 (30)</c:v>
                </c:pt>
                <c:pt idx="3">
                  <c:v>2025 (28)</c:v>
                </c:pt>
              </c:strCache>
            </c:strRef>
          </c:cat>
          <c:val>
            <c:numRef>
              <c:f>'Ark1'!$G$2:$G$5</c:f>
              <c:numCache>
                <c:formatCode>General</c:formatCode>
                <c:ptCount val="4"/>
                <c:pt idx="0">
                  <c:v>0</c:v>
                </c:pt>
                <c:pt idx="1">
                  <c:v>4</c:v>
                </c:pt>
                <c:pt idx="2">
                  <c:v>0</c:v>
                </c:pt>
                <c:pt idx="3">
                  <c:v>4</c:v>
                </c:pt>
              </c:numCache>
            </c:numRef>
          </c:val>
          <c:extLst>
            <c:ext xmlns:c16="http://schemas.microsoft.com/office/drawing/2014/chart" uri="{C3380CC4-5D6E-409C-BE32-E72D297353CC}">
              <c16:uniqueId val="{00000005-7B1C-41B1-9D90-72183BA44AAA}"/>
            </c:ext>
          </c:extLst>
        </c:ser>
        <c:dLbls>
          <c:showLegendKey val="0"/>
          <c:showVal val="0"/>
          <c:showCatName val="0"/>
          <c:showSerName val="0"/>
          <c:showPercent val="0"/>
          <c:showBubbleSize val="0"/>
        </c:dLbls>
        <c:gapWidth val="150"/>
        <c:overlap val="100"/>
        <c:axId val="39102720"/>
        <c:axId val="39112704"/>
      </c:barChart>
      <c:catAx>
        <c:axId val="39102720"/>
        <c:scaling>
          <c:orientation val="minMax"/>
        </c:scaling>
        <c:delete val="0"/>
        <c:axPos val="l"/>
        <c:numFmt formatCode="General" sourceLinked="1"/>
        <c:majorTickMark val="out"/>
        <c:minorTickMark val="none"/>
        <c:tickLblPos val="nextTo"/>
        <c:txPr>
          <a:bodyPr/>
          <a:lstStyle/>
          <a:p>
            <a:pPr>
              <a:defRPr sz="900" b="1" baseline="0"/>
            </a:pPr>
            <a:endParaRPr lang="nb-NO"/>
          </a:p>
        </c:txPr>
        <c:crossAx val="39112704"/>
        <c:crosses val="autoZero"/>
        <c:auto val="1"/>
        <c:lblAlgn val="ctr"/>
        <c:lblOffset val="100"/>
        <c:noMultiLvlLbl val="0"/>
      </c:catAx>
      <c:valAx>
        <c:axId val="39112704"/>
        <c:scaling>
          <c:orientation val="minMax"/>
          <c:max val="100"/>
        </c:scaling>
        <c:delete val="0"/>
        <c:axPos val="b"/>
        <c:majorGridlines/>
        <c:numFmt formatCode="0" sourceLinked="1"/>
        <c:majorTickMark val="out"/>
        <c:minorTickMark val="none"/>
        <c:tickLblPos val="nextTo"/>
        <c:txPr>
          <a:bodyPr/>
          <a:lstStyle/>
          <a:p>
            <a:pPr>
              <a:defRPr sz="1000"/>
            </a:pPr>
            <a:endParaRPr lang="nb-NO"/>
          </a:p>
        </c:txPr>
        <c:crossAx val="39102720"/>
        <c:crosses val="autoZero"/>
        <c:crossBetween val="between"/>
      </c:valAx>
    </c:plotArea>
    <c:legend>
      <c:legendPos val="b"/>
      <c:layout>
        <c:manualLayout>
          <c:xMode val="edge"/>
          <c:yMode val="edge"/>
          <c:x val="0.26156069526812031"/>
          <c:y val="0.52095902595345245"/>
          <c:w val="0.73843922833518827"/>
          <c:h val="7.4369675352208106E-2"/>
        </c:manualLayout>
      </c:layout>
      <c:overlay val="0"/>
      <c:txPr>
        <a:bodyPr/>
        <a:lstStyle/>
        <a:p>
          <a:pPr>
            <a:defRPr sz="1000"/>
          </a:pPr>
          <a:endParaRPr lang="nb-NO"/>
        </a:p>
      </c:txPr>
    </c:legend>
    <c:plotVisOnly val="1"/>
    <c:dispBlanksAs val="gap"/>
    <c:showDLblsOverMax val="0"/>
  </c:chart>
  <c:txPr>
    <a:bodyPr/>
    <a:lstStyle/>
    <a:p>
      <a:pPr>
        <a:defRPr sz="1800"/>
      </a:pPr>
      <a:endParaRPr lang="nb-NO"/>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449339009647647"/>
          <c:y val="0.11730553872992794"/>
          <c:w val="0.52491621825564494"/>
          <c:h val="0.43161745617985475"/>
        </c:manualLayout>
      </c:layout>
      <c:barChart>
        <c:barDir val="bar"/>
        <c:grouping val="stacked"/>
        <c:varyColors val="0"/>
        <c:ser>
          <c:idx val="0"/>
          <c:order val="0"/>
          <c:tx>
            <c:strRef>
              <c:f>'Ark1'!$B$1</c:f>
              <c:strCache>
                <c:ptCount val="1"/>
                <c:pt idx="0">
                  <c:v>Svært bra (6)</c:v>
                </c:pt>
              </c:strCache>
            </c:strRef>
          </c:tx>
          <c:spPr>
            <a:solidFill>
              <a:schemeClr val="accent4">
                <a:lumMod val="75000"/>
              </a:schemeClr>
            </a:solidFill>
          </c:spPr>
          <c:invertIfNegative val="0"/>
          <c:dLbls>
            <c:spPr>
              <a:noFill/>
              <a:ln>
                <a:noFill/>
              </a:ln>
              <a:effectLst/>
            </c:spPr>
            <c:txPr>
              <a:bodyPr/>
              <a:lstStyle/>
              <a:p>
                <a:pPr>
                  <a:defRPr sz="1400"/>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'Ark1'!$A$2:$A$5</c:f>
              <c:strCache>
                <c:ptCount val="4"/>
                <c:pt idx="0">
                  <c:v>2022 (107)</c:v>
                </c:pt>
                <c:pt idx="1">
                  <c:v>2023 (90)</c:v>
                </c:pt>
                <c:pt idx="2">
                  <c:v>2024 (61)</c:v>
                </c:pt>
                <c:pt idx="3">
                  <c:v>2025 (43)</c:v>
                </c:pt>
              </c:strCache>
            </c:strRef>
          </c:cat>
          <c:val>
            <c:numRef>
              <c:f>'Ark1'!$B$2:$B$5</c:f>
              <c:numCache>
                <c:formatCode>0</c:formatCode>
                <c:ptCount val="4"/>
                <c:pt idx="0">
                  <c:v>14</c:v>
                </c:pt>
                <c:pt idx="1">
                  <c:v>17</c:v>
                </c:pt>
                <c:pt idx="2">
                  <c:v>13</c:v>
                </c:pt>
                <c:pt idx="3">
                  <c:v>16</c:v>
                </c:pt>
              </c:numCache>
            </c:numRef>
          </c:val>
          <c:extLst>
            <c:ext xmlns:c16="http://schemas.microsoft.com/office/drawing/2014/chart" uri="{C3380CC4-5D6E-409C-BE32-E72D297353CC}">
              <c16:uniqueId val="{00000000-7B1C-41B1-9D90-72183BA44AAA}"/>
            </c:ext>
          </c:extLst>
        </c:ser>
        <c:ser>
          <c:idx val="1"/>
          <c:order val="1"/>
          <c:tx>
            <c:strRef>
              <c:f>'Ark1'!$C$1</c:f>
              <c:strCache>
                <c:ptCount val="1"/>
                <c:pt idx="0">
                  <c:v>5</c:v>
                </c:pt>
              </c:strCache>
            </c:strRef>
          </c:tx>
          <c:spPr>
            <a:solidFill>
              <a:schemeClr val="accent4">
                <a:lumMod val="60000"/>
                <a:lumOff val="40000"/>
              </a:schemeClr>
            </a:solidFill>
          </c:spPr>
          <c:invertIfNegative val="0"/>
          <c:dLbls>
            <c:spPr>
              <a:noFill/>
              <a:ln>
                <a:noFill/>
              </a:ln>
              <a:effectLst/>
            </c:spPr>
            <c:txPr>
              <a:bodyPr/>
              <a:lstStyle/>
              <a:p>
                <a:pPr>
                  <a:defRPr sz="1400"/>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'Ark1'!$A$2:$A$5</c:f>
              <c:strCache>
                <c:ptCount val="4"/>
                <c:pt idx="0">
                  <c:v>2022 (107)</c:v>
                </c:pt>
                <c:pt idx="1">
                  <c:v>2023 (90)</c:v>
                </c:pt>
                <c:pt idx="2">
                  <c:v>2024 (61)</c:v>
                </c:pt>
                <c:pt idx="3">
                  <c:v>2025 (43)</c:v>
                </c:pt>
              </c:strCache>
            </c:strRef>
          </c:cat>
          <c:val>
            <c:numRef>
              <c:f>'Ark1'!$C$2:$C$5</c:f>
              <c:numCache>
                <c:formatCode>General</c:formatCode>
                <c:ptCount val="4"/>
                <c:pt idx="0">
                  <c:v>34</c:v>
                </c:pt>
                <c:pt idx="1">
                  <c:v>26</c:v>
                </c:pt>
                <c:pt idx="2">
                  <c:v>33</c:v>
                </c:pt>
                <c:pt idx="3">
                  <c:v>21</c:v>
                </c:pt>
              </c:numCache>
            </c:numRef>
          </c:val>
          <c:extLst>
            <c:ext xmlns:c16="http://schemas.microsoft.com/office/drawing/2014/chart" uri="{C3380CC4-5D6E-409C-BE32-E72D297353CC}">
              <c16:uniqueId val="{00000001-7B1C-41B1-9D90-72183BA44AAA}"/>
            </c:ext>
          </c:extLst>
        </c:ser>
        <c:ser>
          <c:idx val="2"/>
          <c:order val="2"/>
          <c:tx>
            <c:strRef>
              <c:f>'Ark1'!$D$1</c:f>
              <c:strCache>
                <c:ptCount val="1"/>
                <c:pt idx="0">
                  <c:v>4</c:v>
                </c:pt>
              </c:strCache>
            </c:strRef>
          </c:tx>
          <c:spPr>
            <a:solidFill>
              <a:schemeClr val="accent4">
                <a:lumMod val="20000"/>
                <a:lumOff val="80000"/>
              </a:schemeClr>
            </a:solidFill>
          </c:spPr>
          <c:invertIfNegative val="0"/>
          <c:dLbls>
            <c:spPr>
              <a:noFill/>
              <a:ln>
                <a:noFill/>
              </a:ln>
              <a:effectLst/>
            </c:spPr>
            <c:txPr>
              <a:bodyPr/>
              <a:lstStyle/>
              <a:p>
                <a:pPr>
                  <a:defRPr sz="1400"/>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'Ark1'!$A$2:$A$5</c:f>
              <c:strCache>
                <c:ptCount val="4"/>
                <c:pt idx="0">
                  <c:v>2022 (107)</c:v>
                </c:pt>
                <c:pt idx="1">
                  <c:v>2023 (90)</c:v>
                </c:pt>
                <c:pt idx="2">
                  <c:v>2024 (61)</c:v>
                </c:pt>
                <c:pt idx="3">
                  <c:v>2025 (43)</c:v>
                </c:pt>
              </c:strCache>
            </c:strRef>
          </c:cat>
          <c:val>
            <c:numRef>
              <c:f>'Ark1'!$D$2:$D$5</c:f>
              <c:numCache>
                <c:formatCode>General</c:formatCode>
                <c:ptCount val="4"/>
                <c:pt idx="0">
                  <c:v>33</c:v>
                </c:pt>
                <c:pt idx="1">
                  <c:v>33</c:v>
                </c:pt>
                <c:pt idx="2">
                  <c:v>28</c:v>
                </c:pt>
                <c:pt idx="3">
                  <c:v>40</c:v>
                </c:pt>
              </c:numCache>
            </c:numRef>
          </c:val>
          <c:extLst>
            <c:ext xmlns:c16="http://schemas.microsoft.com/office/drawing/2014/chart" uri="{C3380CC4-5D6E-409C-BE32-E72D297353CC}">
              <c16:uniqueId val="{00000002-7B1C-41B1-9D90-72183BA44AAA}"/>
            </c:ext>
          </c:extLst>
        </c:ser>
        <c:ser>
          <c:idx val="3"/>
          <c:order val="3"/>
          <c:tx>
            <c:strRef>
              <c:f>'Ark1'!$E$1</c:f>
              <c:strCache>
                <c:ptCount val="1"/>
                <c:pt idx="0">
                  <c:v>3</c:v>
                </c:pt>
              </c:strCache>
            </c:strRef>
          </c:tx>
          <c:spPr>
            <a:solidFill>
              <a:schemeClr val="accent5">
                <a:lumMod val="20000"/>
                <a:lumOff val="80000"/>
              </a:schemeClr>
            </a:solidFill>
          </c:spPr>
          <c:invertIfNegative val="0"/>
          <c:dLbls>
            <c:spPr>
              <a:noFill/>
              <a:ln>
                <a:noFill/>
              </a:ln>
              <a:effectLst/>
            </c:spPr>
            <c:txPr>
              <a:bodyPr/>
              <a:lstStyle/>
              <a:p>
                <a:pPr>
                  <a:defRPr sz="1400"/>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'Ark1'!$A$2:$A$5</c:f>
              <c:strCache>
                <c:ptCount val="4"/>
                <c:pt idx="0">
                  <c:v>2022 (107)</c:v>
                </c:pt>
                <c:pt idx="1">
                  <c:v>2023 (90)</c:v>
                </c:pt>
                <c:pt idx="2">
                  <c:v>2024 (61)</c:v>
                </c:pt>
                <c:pt idx="3">
                  <c:v>2025 (43)</c:v>
                </c:pt>
              </c:strCache>
            </c:strRef>
          </c:cat>
          <c:val>
            <c:numRef>
              <c:f>'Ark1'!$E$2:$E$5</c:f>
              <c:numCache>
                <c:formatCode>General</c:formatCode>
                <c:ptCount val="4"/>
                <c:pt idx="0">
                  <c:v>11</c:v>
                </c:pt>
                <c:pt idx="1">
                  <c:v>19</c:v>
                </c:pt>
                <c:pt idx="2">
                  <c:v>16</c:v>
                </c:pt>
                <c:pt idx="3">
                  <c:v>12</c:v>
                </c:pt>
              </c:numCache>
            </c:numRef>
          </c:val>
          <c:extLst>
            <c:ext xmlns:c16="http://schemas.microsoft.com/office/drawing/2014/chart" uri="{C3380CC4-5D6E-409C-BE32-E72D297353CC}">
              <c16:uniqueId val="{00000003-7B1C-41B1-9D90-72183BA44AAA}"/>
            </c:ext>
          </c:extLst>
        </c:ser>
        <c:ser>
          <c:idx val="4"/>
          <c:order val="4"/>
          <c:tx>
            <c:strRef>
              <c:f>'Ark1'!$F$1</c:f>
              <c:strCache>
                <c:ptCount val="1"/>
                <c:pt idx="0">
                  <c:v>2</c:v>
                </c:pt>
              </c:strCache>
            </c:strRef>
          </c:tx>
          <c:spPr>
            <a:solidFill>
              <a:srgbClr val="F1857D"/>
            </a:solidFill>
          </c:spPr>
          <c:invertIfNegative val="0"/>
          <c:dLbls>
            <c:spPr>
              <a:noFill/>
              <a:ln>
                <a:noFill/>
              </a:ln>
              <a:effectLst/>
            </c:spPr>
            <c:txPr>
              <a:bodyPr/>
              <a:lstStyle/>
              <a:p>
                <a:pPr>
                  <a:defRPr sz="1400"/>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'Ark1'!$A$2:$A$5</c:f>
              <c:strCache>
                <c:ptCount val="4"/>
                <c:pt idx="0">
                  <c:v>2022 (107)</c:v>
                </c:pt>
                <c:pt idx="1">
                  <c:v>2023 (90)</c:v>
                </c:pt>
                <c:pt idx="2">
                  <c:v>2024 (61)</c:v>
                </c:pt>
                <c:pt idx="3">
                  <c:v>2025 (43)</c:v>
                </c:pt>
              </c:strCache>
            </c:strRef>
          </c:cat>
          <c:val>
            <c:numRef>
              <c:f>'Ark1'!$F$2:$F$5</c:f>
              <c:numCache>
                <c:formatCode>General</c:formatCode>
                <c:ptCount val="4"/>
                <c:pt idx="0">
                  <c:v>5</c:v>
                </c:pt>
                <c:pt idx="1">
                  <c:v>5</c:v>
                </c:pt>
                <c:pt idx="2">
                  <c:v>8</c:v>
                </c:pt>
                <c:pt idx="3">
                  <c:v>9</c:v>
                </c:pt>
              </c:numCache>
            </c:numRef>
          </c:val>
          <c:extLst>
            <c:ext xmlns:c16="http://schemas.microsoft.com/office/drawing/2014/chart" uri="{C3380CC4-5D6E-409C-BE32-E72D297353CC}">
              <c16:uniqueId val="{00000004-7B1C-41B1-9D90-72183BA44AAA}"/>
            </c:ext>
          </c:extLst>
        </c:ser>
        <c:ser>
          <c:idx val="5"/>
          <c:order val="5"/>
          <c:tx>
            <c:strRef>
              <c:f>'Ark1'!$G$1</c:f>
              <c:strCache>
                <c:ptCount val="1"/>
                <c:pt idx="0">
                  <c:v>Svært dårlig (1)</c:v>
                </c:pt>
              </c:strCache>
            </c:strRef>
          </c:tx>
          <c:spPr>
            <a:solidFill>
              <a:srgbClr val="C00000"/>
            </a:solidFill>
          </c:spPr>
          <c:invertIfNegative val="0"/>
          <c:dLbls>
            <c:spPr>
              <a:noFill/>
              <a:ln>
                <a:noFill/>
              </a:ln>
              <a:effectLst/>
            </c:spPr>
            <c:txPr>
              <a:bodyPr/>
              <a:lstStyle/>
              <a:p>
                <a:pPr>
                  <a:defRPr sz="1400"/>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'Ark1'!$A$2:$A$5</c:f>
              <c:strCache>
                <c:ptCount val="4"/>
                <c:pt idx="0">
                  <c:v>2022 (107)</c:v>
                </c:pt>
                <c:pt idx="1">
                  <c:v>2023 (90)</c:v>
                </c:pt>
                <c:pt idx="2">
                  <c:v>2024 (61)</c:v>
                </c:pt>
                <c:pt idx="3">
                  <c:v>2025 (43)</c:v>
                </c:pt>
              </c:strCache>
            </c:strRef>
          </c:cat>
          <c:val>
            <c:numRef>
              <c:f>'Ark1'!$G$2:$G$5</c:f>
              <c:numCache>
                <c:formatCode>General</c:formatCode>
                <c:ptCount val="4"/>
                <c:pt idx="0">
                  <c:v>3</c:v>
                </c:pt>
                <c:pt idx="1">
                  <c:v>0</c:v>
                </c:pt>
                <c:pt idx="2">
                  <c:v>2</c:v>
                </c:pt>
                <c:pt idx="3">
                  <c:v>2</c:v>
                </c:pt>
              </c:numCache>
            </c:numRef>
          </c:val>
          <c:extLst>
            <c:ext xmlns:c16="http://schemas.microsoft.com/office/drawing/2014/chart" uri="{C3380CC4-5D6E-409C-BE32-E72D297353CC}">
              <c16:uniqueId val="{00000005-7B1C-41B1-9D90-72183BA44AAA}"/>
            </c:ext>
          </c:extLst>
        </c:ser>
        <c:dLbls>
          <c:showLegendKey val="0"/>
          <c:showVal val="0"/>
          <c:showCatName val="0"/>
          <c:showSerName val="0"/>
          <c:showPercent val="0"/>
          <c:showBubbleSize val="0"/>
        </c:dLbls>
        <c:gapWidth val="150"/>
        <c:overlap val="100"/>
        <c:axId val="39102720"/>
        <c:axId val="39112704"/>
      </c:barChart>
      <c:catAx>
        <c:axId val="39102720"/>
        <c:scaling>
          <c:orientation val="minMax"/>
        </c:scaling>
        <c:delete val="0"/>
        <c:axPos val="l"/>
        <c:numFmt formatCode="General" sourceLinked="1"/>
        <c:majorTickMark val="out"/>
        <c:minorTickMark val="none"/>
        <c:tickLblPos val="nextTo"/>
        <c:txPr>
          <a:bodyPr/>
          <a:lstStyle/>
          <a:p>
            <a:pPr>
              <a:defRPr sz="900" b="1" baseline="0"/>
            </a:pPr>
            <a:endParaRPr lang="nb-NO"/>
          </a:p>
        </c:txPr>
        <c:crossAx val="39112704"/>
        <c:crosses val="autoZero"/>
        <c:auto val="1"/>
        <c:lblAlgn val="ctr"/>
        <c:lblOffset val="100"/>
        <c:noMultiLvlLbl val="0"/>
      </c:catAx>
      <c:valAx>
        <c:axId val="39112704"/>
        <c:scaling>
          <c:orientation val="minMax"/>
          <c:max val="100"/>
        </c:scaling>
        <c:delete val="0"/>
        <c:axPos val="b"/>
        <c:majorGridlines/>
        <c:numFmt formatCode="0" sourceLinked="1"/>
        <c:majorTickMark val="out"/>
        <c:minorTickMark val="none"/>
        <c:tickLblPos val="nextTo"/>
        <c:txPr>
          <a:bodyPr/>
          <a:lstStyle/>
          <a:p>
            <a:pPr>
              <a:defRPr sz="1000"/>
            </a:pPr>
            <a:endParaRPr lang="nb-NO"/>
          </a:p>
        </c:txPr>
        <c:crossAx val="39102720"/>
        <c:crosses val="autoZero"/>
        <c:crossBetween val="between"/>
      </c:valAx>
    </c:plotArea>
    <c:legend>
      <c:legendPos val="b"/>
      <c:layout>
        <c:manualLayout>
          <c:xMode val="edge"/>
          <c:yMode val="edge"/>
          <c:x val="0.46808336437476716"/>
          <c:y val="0.62500465818991902"/>
          <c:w val="0.50522913916488155"/>
          <c:h val="7.4369675352208106E-2"/>
        </c:manualLayout>
      </c:layout>
      <c:overlay val="0"/>
      <c:txPr>
        <a:bodyPr/>
        <a:lstStyle/>
        <a:p>
          <a:pPr>
            <a:defRPr sz="1000"/>
          </a:pPr>
          <a:endParaRPr lang="nb-NO"/>
        </a:p>
      </c:txPr>
    </c:legend>
    <c:plotVisOnly val="1"/>
    <c:dispBlanksAs val="gap"/>
    <c:showDLblsOverMax val="0"/>
  </c:chart>
  <c:txPr>
    <a:bodyPr/>
    <a:lstStyle/>
    <a:p>
      <a:pPr>
        <a:defRPr sz="1800"/>
      </a:pPr>
      <a:endParaRPr lang="nb-NO"/>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33573116496007499"/>
          <c:y val="0.130854536621893"/>
          <c:w val="0.61788124708095682"/>
          <c:h val="0.62016257452875612"/>
        </c:manualLayout>
      </c:layout>
      <c:barChart>
        <c:barDir val="bar"/>
        <c:grouping val="stacked"/>
        <c:varyColors val="0"/>
        <c:ser>
          <c:idx val="0"/>
          <c:order val="0"/>
          <c:tx>
            <c:strRef>
              <c:f>'Ark1'!$B$1</c:f>
              <c:strCache>
                <c:ptCount val="1"/>
                <c:pt idx="0">
                  <c:v>Svært bra (6)</c:v>
                </c:pt>
              </c:strCache>
            </c:strRef>
          </c:tx>
          <c:spPr>
            <a:solidFill>
              <a:schemeClr val="accent4">
                <a:lumMod val="75000"/>
              </a:schemeClr>
            </a:solidFill>
          </c:spPr>
          <c:invertIfNegative val="0"/>
          <c:dLbls>
            <c:spPr>
              <a:noFill/>
              <a:ln>
                <a:noFill/>
              </a:ln>
              <a:effectLst/>
            </c:spPr>
            <c:txPr>
              <a:bodyPr/>
              <a:lstStyle/>
              <a:p>
                <a:pPr>
                  <a:defRPr sz="1400"/>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'Ark1'!$A$2:$A$5</c:f>
              <c:strCache>
                <c:ptCount val="4"/>
                <c:pt idx="0">
                  <c:v>2022 (1134)</c:v>
                </c:pt>
                <c:pt idx="1">
                  <c:v>2023 (981)</c:v>
                </c:pt>
                <c:pt idx="2">
                  <c:v>2024 (694)</c:v>
                </c:pt>
                <c:pt idx="3">
                  <c:v>2025 (539)</c:v>
                </c:pt>
              </c:strCache>
            </c:strRef>
          </c:cat>
          <c:val>
            <c:numRef>
              <c:f>'Ark1'!$B$2:$B$5</c:f>
              <c:numCache>
                <c:formatCode>0</c:formatCode>
                <c:ptCount val="4"/>
                <c:pt idx="0">
                  <c:v>13</c:v>
                </c:pt>
                <c:pt idx="1">
                  <c:v>14</c:v>
                </c:pt>
                <c:pt idx="2">
                  <c:v>13</c:v>
                </c:pt>
                <c:pt idx="3">
                  <c:v>13</c:v>
                </c:pt>
              </c:numCache>
            </c:numRef>
          </c:val>
          <c:extLst>
            <c:ext xmlns:c16="http://schemas.microsoft.com/office/drawing/2014/chart" uri="{C3380CC4-5D6E-409C-BE32-E72D297353CC}">
              <c16:uniqueId val="{00000000-9714-4E49-B30F-2CF9F0EF52BE}"/>
            </c:ext>
          </c:extLst>
        </c:ser>
        <c:ser>
          <c:idx val="1"/>
          <c:order val="1"/>
          <c:tx>
            <c:strRef>
              <c:f>'Ark1'!$C$1</c:f>
              <c:strCache>
                <c:ptCount val="1"/>
                <c:pt idx="0">
                  <c:v>5</c:v>
                </c:pt>
              </c:strCache>
            </c:strRef>
          </c:tx>
          <c:spPr>
            <a:solidFill>
              <a:schemeClr val="accent4">
                <a:lumMod val="60000"/>
                <a:lumOff val="40000"/>
              </a:schemeClr>
            </a:solidFill>
          </c:spPr>
          <c:invertIfNegative val="0"/>
          <c:dLbls>
            <c:spPr>
              <a:noFill/>
              <a:ln>
                <a:noFill/>
              </a:ln>
              <a:effectLst/>
            </c:spPr>
            <c:txPr>
              <a:bodyPr/>
              <a:lstStyle/>
              <a:p>
                <a:pPr>
                  <a:defRPr sz="1400"/>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'Ark1'!$A$2:$A$5</c:f>
              <c:strCache>
                <c:ptCount val="4"/>
                <c:pt idx="0">
                  <c:v>2022 (1134)</c:v>
                </c:pt>
                <c:pt idx="1">
                  <c:v>2023 (981)</c:v>
                </c:pt>
                <c:pt idx="2">
                  <c:v>2024 (694)</c:v>
                </c:pt>
                <c:pt idx="3">
                  <c:v>2025 (539)</c:v>
                </c:pt>
              </c:strCache>
            </c:strRef>
          </c:cat>
          <c:val>
            <c:numRef>
              <c:f>'Ark1'!$C$2:$C$5</c:f>
              <c:numCache>
                <c:formatCode>General</c:formatCode>
                <c:ptCount val="4"/>
                <c:pt idx="0">
                  <c:v>30</c:v>
                </c:pt>
                <c:pt idx="1">
                  <c:v>28</c:v>
                </c:pt>
                <c:pt idx="2">
                  <c:v>25</c:v>
                </c:pt>
                <c:pt idx="3">
                  <c:v>26</c:v>
                </c:pt>
              </c:numCache>
            </c:numRef>
          </c:val>
          <c:extLst>
            <c:ext xmlns:c16="http://schemas.microsoft.com/office/drawing/2014/chart" uri="{C3380CC4-5D6E-409C-BE32-E72D297353CC}">
              <c16:uniqueId val="{00000001-9714-4E49-B30F-2CF9F0EF52BE}"/>
            </c:ext>
          </c:extLst>
        </c:ser>
        <c:ser>
          <c:idx val="2"/>
          <c:order val="2"/>
          <c:tx>
            <c:strRef>
              <c:f>'Ark1'!$D$1</c:f>
              <c:strCache>
                <c:ptCount val="1"/>
                <c:pt idx="0">
                  <c:v>4</c:v>
                </c:pt>
              </c:strCache>
            </c:strRef>
          </c:tx>
          <c:spPr>
            <a:solidFill>
              <a:schemeClr val="accent4">
                <a:lumMod val="20000"/>
                <a:lumOff val="80000"/>
              </a:schemeClr>
            </a:solidFill>
          </c:spPr>
          <c:invertIfNegative val="0"/>
          <c:dLbls>
            <c:spPr>
              <a:noFill/>
              <a:ln>
                <a:noFill/>
              </a:ln>
              <a:effectLst/>
            </c:spPr>
            <c:txPr>
              <a:bodyPr/>
              <a:lstStyle/>
              <a:p>
                <a:pPr>
                  <a:defRPr sz="1400"/>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'Ark1'!$A$2:$A$5</c:f>
              <c:strCache>
                <c:ptCount val="4"/>
                <c:pt idx="0">
                  <c:v>2022 (1134)</c:v>
                </c:pt>
                <c:pt idx="1">
                  <c:v>2023 (981)</c:v>
                </c:pt>
                <c:pt idx="2">
                  <c:v>2024 (694)</c:v>
                </c:pt>
                <c:pt idx="3">
                  <c:v>2025 (539)</c:v>
                </c:pt>
              </c:strCache>
            </c:strRef>
          </c:cat>
          <c:val>
            <c:numRef>
              <c:f>'Ark1'!$D$2:$D$5</c:f>
              <c:numCache>
                <c:formatCode>General</c:formatCode>
                <c:ptCount val="4"/>
                <c:pt idx="0">
                  <c:v>28</c:v>
                </c:pt>
                <c:pt idx="1">
                  <c:v>28</c:v>
                </c:pt>
                <c:pt idx="2">
                  <c:v>28</c:v>
                </c:pt>
                <c:pt idx="3">
                  <c:v>32</c:v>
                </c:pt>
              </c:numCache>
            </c:numRef>
          </c:val>
          <c:extLst>
            <c:ext xmlns:c16="http://schemas.microsoft.com/office/drawing/2014/chart" uri="{C3380CC4-5D6E-409C-BE32-E72D297353CC}">
              <c16:uniqueId val="{00000002-9714-4E49-B30F-2CF9F0EF52BE}"/>
            </c:ext>
          </c:extLst>
        </c:ser>
        <c:ser>
          <c:idx val="3"/>
          <c:order val="3"/>
          <c:tx>
            <c:strRef>
              <c:f>'Ark1'!$E$1</c:f>
              <c:strCache>
                <c:ptCount val="1"/>
                <c:pt idx="0">
                  <c:v>3</c:v>
                </c:pt>
              </c:strCache>
            </c:strRef>
          </c:tx>
          <c:spPr>
            <a:solidFill>
              <a:schemeClr val="accent2">
                <a:lumMod val="20000"/>
                <a:lumOff val="80000"/>
              </a:schemeClr>
            </a:solidFill>
          </c:spPr>
          <c:invertIfNegative val="0"/>
          <c:dLbls>
            <c:spPr>
              <a:noFill/>
              <a:ln>
                <a:noFill/>
              </a:ln>
              <a:effectLst/>
            </c:spPr>
            <c:txPr>
              <a:bodyPr/>
              <a:lstStyle/>
              <a:p>
                <a:pPr>
                  <a:defRPr sz="1400"/>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'Ark1'!$A$2:$A$5</c:f>
              <c:strCache>
                <c:ptCount val="4"/>
                <c:pt idx="0">
                  <c:v>2022 (1134)</c:v>
                </c:pt>
                <c:pt idx="1">
                  <c:v>2023 (981)</c:v>
                </c:pt>
                <c:pt idx="2">
                  <c:v>2024 (694)</c:v>
                </c:pt>
                <c:pt idx="3">
                  <c:v>2025 (539)</c:v>
                </c:pt>
              </c:strCache>
            </c:strRef>
          </c:cat>
          <c:val>
            <c:numRef>
              <c:f>'Ark1'!$E$2:$E$5</c:f>
              <c:numCache>
                <c:formatCode>General</c:formatCode>
                <c:ptCount val="4"/>
                <c:pt idx="0">
                  <c:v>18</c:v>
                </c:pt>
                <c:pt idx="1">
                  <c:v>18</c:v>
                </c:pt>
                <c:pt idx="2">
                  <c:v>19</c:v>
                </c:pt>
                <c:pt idx="3">
                  <c:v>18</c:v>
                </c:pt>
              </c:numCache>
            </c:numRef>
          </c:val>
          <c:extLst>
            <c:ext xmlns:c16="http://schemas.microsoft.com/office/drawing/2014/chart" uri="{C3380CC4-5D6E-409C-BE32-E72D297353CC}">
              <c16:uniqueId val="{00000003-9714-4E49-B30F-2CF9F0EF52BE}"/>
            </c:ext>
          </c:extLst>
        </c:ser>
        <c:ser>
          <c:idx val="4"/>
          <c:order val="4"/>
          <c:tx>
            <c:strRef>
              <c:f>'Ark1'!$F$1</c:f>
              <c:strCache>
                <c:ptCount val="1"/>
                <c:pt idx="0">
                  <c:v>2</c:v>
                </c:pt>
              </c:strCache>
            </c:strRef>
          </c:tx>
          <c:spPr>
            <a:solidFill>
              <a:srgbClr val="F1857D"/>
            </a:solidFill>
          </c:spPr>
          <c:invertIfNegative val="0"/>
          <c:dLbls>
            <c:spPr>
              <a:noFill/>
              <a:ln>
                <a:noFill/>
              </a:ln>
              <a:effectLst/>
            </c:spPr>
            <c:txPr>
              <a:bodyPr/>
              <a:lstStyle/>
              <a:p>
                <a:pPr>
                  <a:defRPr sz="1400"/>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'Ark1'!$A$2:$A$5</c:f>
              <c:strCache>
                <c:ptCount val="4"/>
                <c:pt idx="0">
                  <c:v>2022 (1134)</c:v>
                </c:pt>
                <c:pt idx="1">
                  <c:v>2023 (981)</c:v>
                </c:pt>
                <c:pt idx="2">
                  <c:v>2024 (694)</c:v>
                </c:pt>
                <c:pt idx="3">
                  <c:v>2025 (539)</c:v>
                </c:pt>
              </c:strCache>
            </c:strRef>
          </c:cat>
          <c:val>
            <c:numRef>
              <c:f>'Ark1'!$F$2:$F$5</c:f>
              <c:numCache>
                <c:formatCode>General</c:formatCode>
                <c:ptCount val="4"/>
                <c:pt idx="0">
                  <c:v>8</c:v>
                </c:pt>
                <c:pt idx="1">
                  <c:v>9</c:v>
                </c:pt>
                <c:pt idx="2">
                  <c:v>8</c:v>
                </c:pt>
                <c:pt idx="3">
                  <c:v>7</c:v>
                </c:pt>
              </c:numCache>
            </c:numRef>
          </c:val>
          <c:extLst>
            <c:ext xmlns:c16="http://schemas.microsoft.com/office/drawing/2014/chart" uri="{C3380CC4-5D6E-409C-BE32-E72D297353CC}">
              <c16:uniqueId val="{00000004-9714-4E49-B30F-2CF9F0EF52BE}"/>
            </c:ext>
          </c:extLst>
        </c:ser>
        <c:ser>
          <c:idx val="5"/>
          <c:order val="5"/>
          <c:tx>
            <c:strRef>
              <c:f>'Ark1'!$G$1</c:f>
              <c:strCache>
                <c:ptCount val="1"/>
                <c:pt idx="0">
                  <c:v>Svært dårlig  (1)</c:v>
                </c:pt>
              </c:strCache>
            </c:strRef>
          </c:tx>
          <c:spPr>
            <a:solidFill>
              <a:srgbClr val="C00000"/>
            </a:solidFill>
          </c:spPr>
          <c:invertIfNegative val="0"/>
          <c:dLbls>
            <c:spPr>
              <a:noFill/>
              <a:ln>
                <a:noFill/>
              </a:ln>
              <a:effectLst/>
            </c:spPr>
            <c:txPr>
              <a:bodyPr/>
              <a:lstStyle/>
              <a:p>
                <a:pPr>
                  <a:defRPr sz="1400"/>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'Ark1'!$A$2:$A$5</c:f>
              <c:strCache>
                <c:ptCount val="4"/>
                <c:pt idx="0">
                  <c:v>2022 (1134)</c:v>
                </c:pt>
                <c:pt idx="1">
                  <c:v>2023 (981)</c:v>
                </c:pt>
                <c:pt idx="2">
                  <c:v>2024 (694)</c:v>
                </c:pt>
                <c:pt idx="3">
                  <c:v>2025 (539)</c:v>
                </c:pt>
              </c:strCache>
            </c:strRef>
          </c:cat>
          <c:val>
            <c:numRef>
              <c:f>'Ark1'!$G$2:$G$5</c:f>
              <c:numCache>
                <c:formatCode>General</c:formatCode>
                <c:ptCount val="4"/>
                <c:pt idx="0">
                  <c:v>3</c:v>
                </c:pt>
                <c:pt idx="1">
                  <c:v>3</c:v>
                </c:pt>
                <c:pt idx="2">
                  <c:v>6</c:v>
                </c:pt>
                <c:pt idx="3">
                  <c:v>4</c:v>
                </c:pt>
              </c:numCache>
            </c:numRef>
          </c:val>
          <c:extLst>
            <c:ext xmlns:c16="http://schemas.microsoft.com/office/drawing/2014/chart" uri="{C3380CC4-5D6E-409C-BE32-E72D297353CC}">
              <c16:uniqueId val="{00000005-9714-4E49-B30F-2CF9F0EF52BE}"/>
            </c:ext>
          </c:extLst>
        </c:ser>
        <c:dLbls>
          <c:showLegendKey val="0"/>
          <c:showVal val="0"/>
          <c:showCatName val="0"/>
          <c:showSerName val="0"/>
          <c:showPercent val="0"/>
          <c:showBubbleSize val="0"/>
        </c:dLbls>
        <c:gapWidth val="150"/>
        <c:overlap val="100"/>
        <c:axId val="39102720"/>
        <c:axId val="39112704"/>
      </c:barChart>
      <c:catAx>
        <c:axId val="39102720"/>
        <c:scaling>
          <c:orientation val="minMax"/>
        </c:scaling>
        <c:delete val="0"/>
        <c:axPos val="l"/>
        <c:numFmt formatCode="General" sourceLinked="1"/>
        <c:majorTickMark val="out"/>
        <c:minorTickMark val="none"/>
        <c:tickLblPos val="nextTo"/>
        <c:txPr>
          <a:bodyPr/>
          <a:lstStyle/>
          <a:p>
            <a:pPr>
              <a:defRPr sz="900" b="1" baseline="0"/>
            </a:pPr>
            <a:endParaRPr lang="nb-NO"/>
          </a:p>
        </c:txPr>
        <c:crossAx val="39112704"/>
        <c:crosses val="autoZero"/>
        <c:auto val="1"/>
        <c:lblAlgn val="ctr"/>
        <c:lblOffset val="100"/>
        <c:noMultiLvlLbl val="0"/>
      </c:catAx>
      <c:valAx>
        <c:axId val="39112704"/>
        <c:scaling>
          <c:orientation val="minMax"/>
          <c:max val="100"/>
        </c:scaling>
        <c:delete val="0"/>
        <c:axPos val="b"/>
        <c:majorGridlines/>
        <c:numFmt formatCode="0" sourceLinked="1"/>
        <c:majorTickMark val="out"/>
        <c:minorTickMark val="none"/>
        <c:tickLblPos val="nextTo"/>
        <c:txPr>
          <a:bodyPr/>
          <a:lstStyle/>
          <a:p>
            <a:pPr>
              <a:defRPr sz="1000"/>
            </a:pPr>
            <a:endParaRPr lang="nb-NO"/>
          </a:p>
        </c:txPr>
        <c:crossAx val="39102720"/>
        <c:crosses val="autoZero"/>
        <c:crossBetween val="between"/>
      </c:valAx>
    </c:plotArea>
    <c:legend>
      <c:legendPos val="b"/>
      <c:layout>
        <c:manualLayout>
          <c:xMode val="edge"/>
          <c:yMode val="edge"/>
          <c:x val="0.28013890456154078"/>
          <c:y val="0.88052517583085255"/>
          <c:w val="0.70449584020980427"/>
          <c:h val="7.4369675352208106E-2"/>
        </c:manualLayout>
      </c:layout>
      <c:overlay val="0"/>
      <c:txPr>
        <a:bodyPr/>
        <a:lstStyle/>
        <a:p>
          <a:pPr>
            <a:defRPr sz="1000"/>
          </a:pPr>
          <a:endParaRPr lang="nb-NO"/>
        </a:p>
      </c:txPr>
    </c:legend>
    <c:plotVisOnly val="1"/>
    <c:dispBlanksAs val="gap"/>
    <c:showDLblsOverMax val="0"/>
  </c:chart>
  <c:txPr>
    <a:bodyPr/>
    <a:lstStyle/>
    <a:p>
      <a:pPr>
        <a:defRPr sz="1800"/>
      </a:pPr>
      <a:endParaRPr lang="nb-NO"/>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408875865644558"/>
          <c:y val="0.12584067063672011"/>
          <c:w val="0.70124941072613556"/>
          <c:h val="0.67322279565410126"/>
        </c:manualLayout>
      </c:layout>
      <c:barChart>
        <c:barDir val="bar"/>
        <c:grouping val="clustered"/>
        <c:varyColors val="0"/>
        <c:ser>
          <c:idx val="0"/>
          <c:order val="0"/>
          <c:tx>
            <c:strRef>
              <c:f>'Ark1'!$B$1</c:f>
              <c:strCache>
                <c:ptCount val="1"/>
                <c:pt idx="0">
                  <c:v>Høst 2022 - Skolefrukt (1253)</c:v>
                </c:pt>
              </c:strCache>
            </c:strRef>
          </c:tx>
          <c:spPr>
            <a:solidFill>
              <a:schemeClr val="tx2">
                <a:lumMod val="25000"/>
                <a:lumOff val="75000"/>
              </a:schemeClr>
            </a:solidFill>
          </c:spPr>
          <c:invertIfNegative val="0"/>
          <c:dLbls>
            <c:spPr>
              <a:noFill/>
              <a:ln>
                <a:noFill/>
              </a:ln>
              <a:effectLst/>
            </c:spPr>
            <c:txPr>
              <a:bodyPr wrap="square" lIns="38100" tIns="19050" rIns="38100" bIns="19050" anchor="ctr">
                <a:spAutoFit/>
              </a:bodyPr>
              <a:lstStyle/>
              <a:p>
                <a:pPr>
                  <a:defRPr sz="1000" b="1" baseline="0"/>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'Ark1'!$A$2:$A$12</c:f>
              <c:strCache>
                <c:ptCount val="11"/>
                <c:pt idx="0">
                  <c:v>Annet, spesifiser</c:v>
                </c:pt>
                <c:pt idx="1">
                  <c:v>Fra annonser på Internett</c:v>
                </c:pt>
                <c:pt idx="2">
                  <c:v>Sosiale medier</c:v>
                </c:pt>
                <c:pt idx="3">
                  <c:v>Fra andre foresatte ved skolen</c:v>
                </c:pt>
                <c:pt idx="4">
                  <c:v>Hjemmesiden til skolen</c:v>
                </c:pt>
                <c:pt idx="5">
                  <c:v>Eleven min fortalte meg det</c:v>
                </c:pt>
                <c:pt idx="6">
                  <c:v>Muntlig informasjon fra skolen</c:v>
                </c:pt>
                <c:pt idx="7">
                  <c:v>E-post/sms/nyhetsbrev fra Skolefrukt</c:v>
                </c:pt>
                <c:pt idx="8">
                  <c:v>Via skolens digitale kommunikasjonsplattform</c:v>
                </c:pt>
                <c:pt idx="9">
                  <c:v>Visste om ordningen fra før</c:v>
                </c:pt>
                <c:pt idx="10">
                  <c:v>Ranselpost fra skolen</c:v>
                </c:pt>
              </c:strCache>
            </c:strRef>
          </c:cat>
          <c:val>
            <c:numRef>
              <c:f>'Ark1'!$B$2:$B$12</c:f>
              <c:numCache>
                <c:formatCode>General</c:formatCode>
                <c:ptCount val="11"/>
                <c:pt idx="0">
                  <c:v>3</c:v>
                </c:pt>
                <c:pt idx="2">
                  <c:v>3</c:v>
                </c:pt>
                <c:pt idx="3">
                  <c:v>5</c:v>
                </c:pt>
                <c:pt idx="4">
                  <c:v>8</c:v>
                </c:pt>
                <c:pt idx="5">
                  <c:v>11</c:v>
                </c:pt>
                <c:pt idx="6">
                  <c:v>14</c:v>
                </c:pt>
                <c:pt idx="7">
                  <c:v>21</c:v>
                </c:pt>
                <c:pt idx="9">
                  <c:v>33</c:v>
                </c:pt>
                <c:pt idx="10">
                  <c:v>39</c:v>
                </c:pt>
              </c:numCache>
            </c:numRef>
          </c:val>
          <c:extLst>
            <c:ext xmlns:c16="http://schemas.microsoft.com/office/drawing/2014/chart" uri="{C3380CC4-5D6E-409C-BE32-E72D297353CC}">
              <c16:uniqueId val="{00000000-8331-412F-8520-F00B40B34ECB}"/>
            </c:ext>
          </c:extLst>
        </c:ser>
        <c:ser>
          <c:idx val="1"/>
          <c:order val="1"/>
          <c:tx>
            <c:strRef>
              <c:f>'Ark1'!$C$1</c:f>
              <c:strCache>
                <c:ptCount val="1"/>
                <c:pt idx="0">
                  <c:v>Høst 2023 - Skolefrukt (1085)</c:v>
                </c:pt>
              </c:strCache>
            </c:strRef>
          </c:tx>
          <c:spPr>
            <a:solidFill>
              <a:srgbClr val="FFC000"/>
            </a:solidFill>
          </c:spPr>
          <c:invertIfNegative val="0"/>
          <c:dLbls>
            <c:spPr>
              <a:noFill/>
              <a:ln>
                <a:noFill/>
              </a:ln>
              <a:effectLst/>
            </c:spPr>
            <c:txPr>
              <a:bodyPr wrap="square" lIns="38100" tIns="19050" rIns="38100" bIns="19050" anchor="ctr">
                <a:spAutoFit/>
              </a:bodyPr>
              <a:lstStyle/>
              <a:p>
                <a:pPr>
                  <a:defRPr sz="1000" b="1"/>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'Ark1'!$A$2:$A$12</c:f>
              <c:strCache>
                <c:ptCount val="11"/>
                <c:pt idx="0">
                  <c:v>Annet, spesifiser</c:v>
                </c:pt>
                <c:pt idx="1">
                  <c:v>Fra annonser på Internett</c:v>
                </c:pt>
                <c:pt idx="2">
                  <c:v>Sosiale medier</c:v>
                </c:pt>
                <c:pt idx="3">
                  <c:v>Fra andre foresatte ved skolen</c:v>
                </c:pt>
                <c:pt idx="4">
                  <c:v>Hjemmesiden til skolen</c:v>
                </c:pt>
                <c:pt idx="5">
                  <c:v>Eleven min fortalte meg det</c:v>
                </c:pt>
                <c:pt idx="6">
                  <c:v>Muntlig informasjon fra skolen</c:v>
                </c:pt>
                <c:pt idx="7">
                  <c:v>E-post/sms/nyhetsbrev fra Skolefrukt</c:v>
                </c:pt>
                <c:pt idx="8">
                  <c:v>Via skolens digitale kommunikasjonsplattform</c:v>
                </c:pt>
                <c:pt idx="9">
                  <c:v>Visste om ordningen fra før</c:v>
                </c:pt>
                <c:pt idx="10">
                  <c:v>Ranselpost fra skolen</c:v>
                </c:pt>
              </c:strCache>
            </c:strRef>
          </c:cat>
          <c:val>
            <c:numRef>
              <c:f>'Ark1'!$C$2:$C$12</c:f>
              <c:numCache>
                <c:formatCode>General</c:formatCode>
                <c:ptCount val="11"/>
                <c:pt idx="0">
                  <c:v>3</c:v>
                </c:pt>
                <c:pt idx="1">
                  <c:v>3</c:v>
                </c:pt>
                <c:pt idx="2">
                  <c:v>3</c:v>
                </c:pt>
                <c:pt idx="3">
                  <c:v>5</c:v>
                </c:pt>
                <c:pt idx="4">
                  <c:v>11</c:v>
                </c:pt>
                <c:pt idx="5">
                  <c:v>13</c:v>
                </c:pt>
                <c:pt idx="6">
                  <c:v>17</c:v>
                </c:pt>
                <c:pt idx="7">
                  <c:v>20</c:v>
                </c:pt>
                <c:pt idx="9">
                  <c:v>32</c:v>
                </c:pt>
                <c:pt idx="10">
                  <c:v>40</c:v>
                </c:pt>
              </c:numCache>
            </c:numRef>
          </c:val>
          <c:extLst>
            <c:ext xmlns:c16="http://schemas.microsoft.com/office/drawing/2014/chart" uri="{C3380CC4-5D6E-409C-BE32-E72D297353CC}">
              <c16:uniqueId val="{00000001-8331-412F-8520-F00B40B34ECB}"/>
            </c:ext>
          </c:extLst>
        </c:ser>
        <c:ser>
          <c:idx val="2"/>
          <c:order val="2"/>
          <c:tx>
            <c:strRef>
              <c:f>'Ark1'!$D$1</c:f>
              <c:strCache>
                <c:ptCount val="1"/>
                <c:pt idx="0">
                  <c:v>Høst 2024 (767)</c:v>
                </c:pt>
              </c:strCache>
            </c:strRef>
          </c:tx>
          <c:spPr>
            <a:solidFill>
              <a:srgbClr val="C00000"/>
            </a:solidFill>
          </c:spPr>
          <c:invertIfNegative val="0"/>
          <c:dLbls>
            <c:spPr>
              <a:noFill/>
              <a:ln>
                <a:noFill/>
              </a:ln>
              <a:effectLst/>
            </c:spPr>
            <c:txPr>
              <a:bodyPr wrap="square" lIns="38100" tIns="19050" rIns="38100" bIns="19050" anchor="ctr">
                <a:spAutoFit/>
              </a:bodyPr>
              <a:lstStyle/>
              <a:p>
                <a:pPr>
                  <a:defRPr sz="1000" b="1"/>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'Ark1'!$A$2:$A$12</c:f>
              <c:strCache>
                <c:ptCount val="11"/>
                <c:pt idx="0">
                  <c:v>Annet, spesifiser</c:v>
                </c:pt>
                <c:pt idx="1">
                  <c:v>Fra annonser på Internett</c:v>
                </c:pt>
                <c:pt idx="2">
                  <c:v>Sosiale medier</c:v>
                </c:pt>
                <c:pt idx="3">
                  <c:v>Fra andre foresatte ved skolen</c:v>
                </c:pt>
                <c:pt idx="4">
                  <c:v>Hjemmesiden til skolen</c:v>
                </c:pt>
                <c:pt idx="5">
                  <c:v>Eleven min fortalte meg det</c:v>
                </c:pt>
                <c:pt idx="6">
                  <c:v>Muntlig informasjon fra skolen</c:v>
                </c:pt>
                <c:pt idx="7">
                  <c:v>E-post/sms/nyhetsbrev fra Skolefrukt</c:v>
                </c:pt>
                <c:pt idx="8">
                  <c:v>Via skolens digitale kommunikasjonsplattform</c:v>
                </c:pt>
                <c:pt idx="9">
                  <c:v>Visste om ordningen fra før</c:v>
                </c:pt>
                <c:pt idx="10">
                  <c:v>Ranselpost fra skolen</c:v>
                </c:pt>
              </c:strCache>
            </c:strRef>
          </c:cat>
          <c:val>
            <c:numRef>
              <c:f>'Ark1'!$D$2:$D$12</c:f>
              <c:numCache>
                <c:formatCode>General</c:formatCode>
                <c:ptCount val="11"/>
                <c:pt idx="0">
                  <c:v>1</c:v>
                </c:pt>
                <c:pt idx="1">
                  <c:v>2</c:v>
                </c:pt>
                <c:pt idx="2">
                  <c:v>3</c:v>
                </c:pt>
                <c:pt idx="3">
                  <c:v>6</c:v>
                </c:pt>
                <c:pt idx="4">
                  <c:v>7</c:v>
                </c:pt>
                <c:pt idx="5">
                  <c:v>5</c:v>
                </c:pt>
                <c:pt idx="6">
                  <c:v>16</c:v>
                </c:pt>
                <c:pt idx="7">
                  <c:v>18</c:v>
                </c:pt>
                <c:pt idx="8">
                  <c:v>21</c:v>
                </c:pt>
                <c:pt idx="9">
                  <c:v>31</c:v>
                </c:pt>
                <c:pt idx="10">
                  <c:v>35</c:v>
                </c:pt>
              </c:numCache>
            </c:numRef>
          </c:val>
          <c:extLst>
            <c:ext xmlns:c16="http://schemas.microsoft.com/office/drawing/2014/chart" uri="{C3380CC4-5D6E-409C-BE32-E72D297353CC}">
              <c16:uniqueId val="{00000002-8331-412F-8520-F00B40B34ECB}"/>
            </c:ext>
          </c:extLst>
        </c:ser>
        <c:ser>
          <c:idx val="3"/>
          <c:order val="3"/>
          <c:tx>
            <c:strRef>
              <c:f>'Ark1'!$E$1</c:f>
              <c:strCache>
                <c:ptCount val="1"/>
                <c:pt idx="0">
                  <c:v>Høst 2025 (604)</c:v>
                </c:pt>
              </c:strCache>
            </c:strRef>
          </c:tx>
          <c:spPr>
            <a:solidFill>
              <a:schemeClr val="tx2">
                <a:lumMod val="75000"/>
                <a:lumOff val="25000"/>
              </a:schemeClr>
            </a:solidFill>
          </c:spPr>
          <c:invertIfNegative val="0"/>
          <c:dLbls>
            <c:spPr>
              <a:noFill/>
              <a:ln>
                <a:noFill/>
              </a:ln>
              <a:effectLst/>
            </c:spPr>
            <c:txPr>
              <a:bodyPr wrap="square" lIns="38100" tIns="19050" rIns="38100" bIns="19050" anchor="ctr">
                <a:spAutoFit/>
              </a:bodyPr>
              <a:lstStyle/>
              <a:p>
                <a:pPr>
                  <a:defRPr sz="1200" b="1"/>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'Ark1'!$A$2:$A$12</c:f>
              <c:strCache>
                <c:ptCount val="11"/>
                <c:pt idx="0">
                  <c:v>Annet, spesifiser</c:v>
                </c:pt>
                <c:pt idx="1">
                  <c:v>Fra annonser på Internett</c:v>
                </c:pt>
                <c:pt idx="2">
                  <c:v>Sosiale medier</c:v>
                </c:pt>
                <c:pt idx="3">
                  <c:v>Fra andre foresatte ved skolen</c:v>
                </c:pt>
                <c:pt idx="4">
                  <c:v>Hjemmesiden til skolen</c:v>
                </c:pt>
                <c:pt idx="5">
                  <c:v>Eleven min fortalte meg det</c:v>
                </c:pt>
                <c:pt idx="6">
                  <c:v>Muntlig informasjon fra skolen</c:v>
                </c:pt>
                <c:pt idx="7">
                  <c:v>E-post/sms/nyhetsbrev fra Skolefrukt</c:v>
                </c:pt>
                <c:pt idx="8">
                  <c:v>Via skolens digitale kommunikasjonsplattform</c:v>
                </c:pt>
                <c:pt idx="9">
                  <c:v>Visste om ordningen fra før</c:v>
                </c:pt>
                <c:pt idx="10">
                  <c:v>Ranselpost fra skolen</c:v>
                </c:pt>
              </c:strCache>
            </c:strRef>
          </c:cat>
          <c:val>
            <c:numRef>
              <c:f>'Ark1'!$E$2:$E$12</c:f>
              <c:numCache>
                <c:formatCode>General</c:formatCode>
                <c:ptCount val="11"/>
                <c:pt idx="0">
                  <c:v>1</c:v>
                </c:pt>
                <c:pt idx="1">
                  <c:v>2</c:v>
                </c:pt>
                <c:pt idx="2">
                  <c:v>3</c:v>
                </c:pt>
                <c:pt idx="3">
                  <c:v>7</c:v>
                </c:pt>
                <c:pt idx="4">
                  <c:v>5</c:v>
                </c:pt>
                <c:pt idx="5">
                  <c:v>11</c:v>
                </c:pt>
                <c:pt idx="6">
                  <c:v>19</c:v>
                </c:pt>
                <c:pt idx="7">
                  <c:v>17</c:v>
                </c:pt>
                <c:pt idx="8">
                  <c:v>28</c:v>
                </c:pt>
                <c:pt idx="9">
                  <c:v>28</c:v>
                </c:pt>
                <c:pt idx="10">
                  <c:v>30</c:v>
                </c:pt>
              </c:numCache>
            </c:numRef>
          </c:val>
          <c:extLst>
            <c:ext xmlns:c16="http://schemas.microsoft.com/office/drawing/2014/chart" uri="{C3380CC4-5D6E-409C-BE32-E72D297353CC}">
              <c16:uniqueId val="{00000000-0CA8-44A5-9120-FACA6A324938}"/>
            </c:ext>
          </c:extLst>
        </c:ser>
        <c:dLbls>
          <c:showLegendKey val="0"/>
          <c:showVal val="0"/>
          <c:showCatName val="0"/>
          <c:showSerName val="0"/>
          <c:showPercent val="0"/>
          <c:showBubbleSize val="0"/>
        </c:dLbls>
        <c:gapWidth val="150"/>
        <c:axId val="52113792"/>
        <c:axId val="52115328"/>
      </c:barChart>
      <c:catAx>
        <c:axId val="52113792"/>
        <c:scaling>
          <c:orientation val="minMax"/>
        </c:scaling>
        <c:delete val="0"/>
        <c:axPos val="l"/>
        <c:numFmt formatCode="General" sourceLinked="1"/>
        <c:majorTickMark val="out"/>
        <c:minorTickMark val="none"/>
        <c:tickLblPos val="nextTo"/>
        <c:txPr>
          <a:bodyPr/>
          <a:lstStyle/>
          <a:p>
            <a:pPr>
              <a:defRPr sz="1000" b="1" baseline="0"/>
            </a:pPr>
            <a:endParaRPr lang="nb-NO"/>
          </a:p>
        </c:txPr>
        <c:crossAx val="52115328"/>
        <c:crosses val="autoZero"/>
        <c:auto val="1"/>
        <c:lblAlgn val="ctr"/>
        <c:lblOffset val="100"/>
        <c:noMultiLvlLbl val="0"/>
      </c:catAx>
      <c:valAx>
        <c:axId val="52115328"/>
        <c:scaling>
          <c:orientation val="minMax"/>
        </c:scaling>
        <c:delete val="0"/>
        <c:axPos val="b"/>
        <c:majorGridlines/>
        <c:numFmt formatCode="General" sourceLinked="1"/>
        <c:majorTickMark val="out"/>
        <c:minorTickMark val="none"/>
        <c:tickLblPos val="nextTo"/>
        <c:txPr>
          <a:bodyPr/>
          <a:lstStyle/>
          <a:p>
            <a:pPr>
              <a:defRPr sz="1400"/>
            </a:pPr>
            <a:endParaRPr lang="nb-NO"/>
          </a:p>
        </c:txPr>
        <c:crossAx val="52113792"/>
        <c:crosses val="autoZero"/>
        <c:crossBetween val="between"/>
      </c:valAx>
    </c:plotArea>
    <c:legend>
      <c:legendPos val="b"/>
      <c:layout>
        <c:manualLayout>
          <c:xMode val="edge"/>
          <c:yMode val="edge"/>
          <c:x val="6.3383724259574628E-2"/>
          <c:y val="0.87874370539525037"/>
          <c:w val="0.81609444382923146"/>
          <c:h val="4.1914388447585431E-2"/>
        </c:manualLayout>
      </c:layout>
      <c:overlay val="0"/>
      <c:txPr>
        <a:bodyPr/>
        <a:lstStyle/>
        <a:p>
          <a:pPr>
            <a:defRPr sz="1000"/>
          </a:pPr>
          <a:endParaRPr lang="nb-NO"/>
        </a:p>
      </c:txPr>
    </c:legend>
    <c:plotVisOnly val="1"/>
    <c:dispBlanksAs val="gap"/>
    <c:showDLblsOverMax val="0"/>
  </c:chart>
  <c:txPr>
    <a:bodyPr/>
    <a:lstStyle/>
    <a:p>
      <a:pPr>
        <a:defRPr sz="1800"/>
      </a:pPr>
      <a:endParaRPr lang="nb-NO"/>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4405504792176086"/>
          <c:y val="0.12584072362961185"/>
          <c:w val="0.70124941072613556"/>
          <c:h val="0.70335554959302216"/>
        </c:manualLayout>
      </c:layout>
      <c:barChart>
        <c:barDir val="bar"/>
        <c:grouping val="clustered"/>
        <c:varyColors val="0"/>
        <c:ser>
          <c:idx val="0"/>
          <c:order val="0"/>
          <c:tx>
            <c:strRef>
              <c:f>'Ark1'!$B$1</c:f>
              <c:strCache>
                <c:ptCount val="1"/>
                <c:pt idx="0">
                  <c:v>Høst 2022 - Fruktpause (119 )</c:v>
                </c:pt>
              </c:strCache>
            </c:strRef>
          </c:tx>
          <c:spPr>
            <a:solidFill>
              <a:schemeClr val="tx2">
                <a:lumMod val="25000"/>
                <a:lumOff val="75000"/>
              </a:schemeClr>
            </a:solidFill>
          </c:spPr>
          <c:invertIfNegative val="0"/>
          <c:dLbls>
            <c:spPr>
              <a:noFill/>
              <a:ln>
                <a:noFill/>
              </a:ln>
              <a:effectLst/>
            </c:spPr>
            <c:txPr>
              <a:bodyPr/>
              <a:lstStyle/>
              <a:p>
                <a:pPr>
                  <a:defRPr sz="1000" b="0"/>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'Ark1'!$A$2:$A$12</c:f>
              <c:strCache>
                <c:ptCount val="11"/>
                <c:pt idx="0">
                  <c:v>Annet, spesifiser</c:v>
                </c:pt>
                <c:pt idx="1">
                  <c:v>Annonser på Internett</c:v>
                </c:pt>
                <c:pt idx="2">
                  <c:v>Sosiale medier</c:v>
                </c:pt>
                <c:pt idx="3">
                  <c:v>Fra andre foresatte ved skolen</c:v>
                </c:pt>
                <c:pt idx="4">
                  <c:v>Hjemmesiden til skolen</c:v>
                </c:pt>
                <c:pt idx="5">
                  <c:v>Eleven min fortalte meg det</c:v>
                </c:pt>
                <c:pt idx="6">
                  <c:v>Muntlig informasjon fra skolen</c:v>
                </c:pt>
                <c:pt idx="7">
                  <c:v>E-post/sms/nyhetsbrev fra Skolefrukt</c:v>
                </c:pt>
                <c:pt idx="8">
                  <c:v>Via skolens digitale kommunikasjonsplattform</c:v>
                </c:pt>
                <c:pt idx="9">
                  <c:v>Visste om ordningen fra før</c:v>
                </c:pt>
                <c:pt idx="10">
                  <c:v>Ranselpost fra skolen</c:v>
                </c:pt>
              </c:strCache>
            </c:strRef>
          </c:cat>
          <c:val>
            <c:numRef>
              <c:f>'Ark1'!$B$2:$B$12</c:f>
              <c:numCache>
                <c:formatCode>General</c:formatCode>
                <c:ptCount val="11"/>
                <c:pt idx="0">
                  <c:v>6</c:v>
                </c:pt>
                <c:pt idx="2">
                  <c:v>1</c:v>
                </c:pt>
                <c:pt idx="3">
                  <c:v>3</c:v>
                </c:pt>
                <c:pt idx="4">
                  <c:v>8</c:v>
                </c:pt>
                <c:pt idx="5">
                  <c:v>8</c:v>
                </c:pt>
                <c:pt idx="6">
                  <c:v>12</c:v>
                </c:pt>
                <c:pt idx="7">
                  <c:v>17</c:v>
                </c:pt>
                <c:pt idx="9">
                  <c:v>29</c:v>
                </c:pt>
                <c:pt idx="10">
                  <c:v>48</c:v>
                </c:pt>
              </c:numCache>
            </c:numRef>
          </c:val>
          <c:extLst>
            <c:ext xmlns:c16="http://schemas.microsoft.com/office/drawing/2014/chart" uri="{C3380CC4-5D6E-409C-BE32-E72D297353CC}">
              <c16:uniqueId val="{00000000-8331-412F-8520-F00B40B34ECB}"/>
            </c:ext>
          </c:extLst>
        </c:ser>
        <c:ser>
          <c:idx val="1"/>
          <c:order val="1"/>
          <c:tx>
            <c:strRef>
              <c:f>'Ark1'!$C$1</c:f>
              <c:strCache>
                <c:ptCount val="1"/>
                <c:pt idx="0">
                  <c:v>Høst 2023 - Fruktpause (97 )</c:v>
                </c:pt>
              </c:strCache>
            </c:strRef>
          </c:tx>
          <c:spPr>
            <a:solidFill>
              <a:srgbClr val="FFC000"/>
            </a:solidFill>
          </c:spPr>
          <c:invertIfNegative val="0"/>
          <c:dLbls>
            <c:spPr>
              <a:noFill/>
              <a:ln>
                <a:noFill/>
              </a:ln>
              <a:effectLst/>
            </c:spPr>
            <c:txPr>
              <a:bodyPr wrap="square" lIns="38100" tIns="19050" rIns="38100" bIns="19050" anchor="ctr">
                <a:spAutoFit/>
              </a:bodyPr>
              <a:lstStyle/>
              <a:p>
                <a:pPr>
                  <a:defRPr sz="1000" b="0"/>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'Ark1'!$A$2:$A$12</c:f>
              <c:strCache>
                <c:ptCount val="11"/>
                <c:pt idx="0">
                  <c:v>Annet, spesifiser</c:v>
                </c:pt>
                <c:pt idx="1">
                  <c:v>Annonser på Internett</c:v>
                </c:pt>
                <c:pt idx="2">
                  <c:v>Sosiale medier</c:v>
                </c:pt>
                <c:pt idx="3">
                  <c:v>Fra andre foresatte ved skolen</c:v>
                </c:pt>
                <c:pt idx="4">
                  <c:v>Hjemmesiden til skolen</c:v>
                </c:pt>
                <c:pt idx="5">
                  <c:v>Eleven min fortalte meg det</c:v>
                </c:pt>
                <c:pt idx="6">
                  <c:v>Muntlig informasjon fra skolen</c:v>
                </c:pt>
                <c:pt idx="7">
                  <c:v>E-post/sms/nyhetsbrev fra Skolefrukt</c:v>
                </c:pt>
                <c:pt idx="8">
                  <c:v>Via skolens digitale kommunikasjonsplattform</c:v>
                </c:pt>
                <c:pt idx="9">
                  <c:v>Visste om ordningen fra før</c:v>
                </c:pt>
                <c:pt idx="10">
                  <c:v>Ranselpost fra skolen</c:v>
                </c:pt>
              </c:strCache>
            </c:strRef>
          </c:cat>
          <c:val>
            <c:numRef>
              <c:f>'Ark1'!$C$2:$C$12</c:f>
              <c:numCache>
                <c:formatCode>General</c:formatCode>
                <c:ptCount val="11"/>
                <c:pt idx="0">
                  <c:v>3</c:v>
                </c:pt>
                <c:pt idx="1">
                  <c:v>3</c:v>
                </c:pt>
                <c:pt idx="2">
                  <c:v>3</c:v>
                </c:pt>
                <c:pt idx="3">
                  <c:v>6</c:v>
                </c:pt>
                <c:pt idx="4">
                  <c:v>5</c:v>
                </c:pt>
                <c:pt idx="5">
                  <c:v>13</c:v>
                </c:pt>
                <c:pt idx="6">
                  <c:v>20</c:v>
                </c:pt>
                <c:pt idx="7">
                  <c:v>16</c:v>
                </c:pt>
                <c:pt idx="9">
                  <c:v>27</c:v>
                </c:pt>
                <c:pt idx="10">
                  <c:v>40</c:v>
                </c:pt>
              </c:numCache>
            </c:numRef>
          </c:val>
          <c:extLst>
            <c:ext xmlns:c16="http://schemas.microsoft.com/office/drawing/2014/chart" uri="{C3380CC4-5D6E-409C-BE32-E72D297353CC}">
              <c16:uniqueId val="{00000001-8331-412F-8520-F00B40B34ECB}"/>
            </c:ext>
          </c:extLst>
        </c:ser>
        <c:ser>
          <c:idx val="2"/>
          <c:order val="2"/>
          <c:tx>
            <c:strRef>
              <c:f>'Ark1'!$D$1</c:f>
              <c:strCache>
                <c:ptCount val="1"/>
                <c:pt idx="0">
                  <c:v>Høst 2024 - Fruktpause (67 )</c:v>
                </c:pt>
              </c:strCache>
            </c:strRef>
          </c:tx>
          <c:spPr>
            <a:solidFill>
              <a:srgbClr val="C00000"/>
            </a:solidFill>
          </c:spPr>
          <c:invertIfNegative val="0"/>
          <c:dLbls>
            <c:dLbl>
              <c:idx val="8"/>
              <c:layout>
                <c:manualLayout>
                  <c:x val="1.5837575808364253E-3"/>
                  <c:y val="2.432993071908502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BDC8-4EDF-BD76-75DC5EA91645}"/>
                </c:ext>
              </c:extLst>
            </c:dLbl>
            <c:spPr>
              <a:noFill/>
              <a:ln>
                <a:noFill/>
              </a:ln>
              <a:effectLst/>
            </c:spPr>
            <c:txPr>
              <a:bodyPr wrap="square" lIns="38100" tIns="19050" rIns="38100" bIns="19050" anchor="ctr">
                <a:spAutoFit/>
              </a:bodyPr>
              <a:lstStyle/>
              <a:p>
                <a:pPr>
                  <a:defRPr sz="1000" b="0"/>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'Ark1'!$A$2:$A$12</c:f>
              <c:strCache>
                <c:ptCount val="11"/>
                <c:pt idx="0">
                  <c:v>Annet, spesifiser</c:v>
                </c:pt>
                <c:pt idx="1">
                  <c:v>Annonser på Internett</c:v>
                </c:pt>
                <c:pt idx="2">
                  <c:v>Sosiale medier</c:v>
                </c:pt>
                <c:pt idx="3">
                  <c:v>Fra andre foresatte ved skolen</c:v>
                </c:pt>
                <c:pt idx="4">
                  <c:v>Hjemmesiden til skolen</c:v>
                </c:pt>
                <c:pt idx="5">
                  <c:v>Eleven min fortalte meg det</c:v>
                </c:pt>
                <c:pt idx="6">
                  <c:v>Muntlig informasjon fra skolen</c:v>
                </c:pt>
                <c:pt idx="7">
                  <c:v>E-post/sms/nyhetsbrev fra Skolefrukt</c:v>
                </c:pt>
                <c:pt idx="8">
                  <c:v>Via skolens digitale kommunikasjonsplattform</c:v>
                </c:pt>
                <c:pt idx="9">
                  <c:v>Visste om ordningen fra før</c:v>
                </c:pt>
                <c:pt idx="10">
                  <c:v>Ranselpost fra skolen</c:v>
                </c:pt>
              </c:strCache>
            </c:strRef>
          </c:cat>
          <c:val>
            <c:numRef>
              <c:f>'Ark1'!$D$2:$D$12</c:f>
              <c:numCache>
                <c:formatCode>General</c:formatCode>
                <c:ptCount val="11"/>
                <c:pt idx="0">
                  <c:v>2</c:v>
                </c:pt>
                <c:pt idx="1">
                  <c:v>2</c:v>
                </c:pt>
                <c:pt idx="2">
                  <c:v>3</c:v>
                </c:pt>
                <c:pt idx="3">
                  <c:v>3</c:v>
                </c:pt>
                <c:pt idx="4">
                  <c:v>5</c:v>
                </c:pt>
                <c:pt idx="5">
                  <c:v>5</c:v>
                </c:pt>
                <c:pt idx="6">
                  <c:v>16</c:v>
                </c:pt>
                <c:pt idx="7">
                  <c:v>16</c:v>
                </c:pt>
                <c:pt idx="8">
                  <c:v>19</c:v>
                </c:pt>
                <c:pt idx="9">
                  <c:v>37</c:v>
                </c:pt>
                <c:pt idx="10">
                  <c:v>39</c:v>
                </c:pt>
              </c:numCache>
            </c:numRef>
          </c:val>
          <c:extLst>
            <c:ext xmlns:c16="http://schemas.microsoft.com/office/drawing/2014/chart" uri="{C3380CC4-5D6E-409C-BE32-E72D297353CC}">
              <c16:uniqueId val="{00000000-0A8E-41D2-A4E8-26185DA85F30}"/>
            </c:ext>
          </c:extLst>
        </c:ser>
        <c:ser>
          <c:idx val="3"/>
          <c:order val="3"/>
          <c:tx>
            <c:strRef>
              <c:f>'Ark1'!$E$1</c:f>
              <c:strCache>
                <c:ptCount val="1"/>
                <c:pt idx="0">
                  <c:v>Høst 2025 - Fruktpause (48 )</c:v>
                </c:pt>
              </c:strCache>
            </c:strRef>
          </c:tx>
          <c:spPr>
            <a:solidFill>
              <a:schemeClr val="tx2">
                <a:lumMod val="75000"/>
                <a:lumOff val="25000"/>
              </a:schemeClr>
            </a:solidFill>
          </c:spPr>
          <c:invertIfNegative val="0"/>
          <c:dLbls>
            <c:dLbl>
              <c:idx val="8"/>
              <c:layout>
                <c:manualLayout>
                  <c:x val="1.5837575808364253E-3"/>
                  <c:y val="-4.865986143817093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DC8-4EDF-BD76-75DC5EA91645}"/>
                </c:ext>
              </c:extLst>
            </c:dLbl>
            <c:spPr>
              <a:noFill/>
              <a:ln>
                <a:noFill/>
              </a:ln>
              <a:effectLst/>
            </c:spPr>
            <c:txPr>
              <a:bodyPr wrap="square" lIns="38100" tIns="19050" rIns="38100" bIns="19050" anchor="ctr">
                <a:spAutoFit/>
              </a:bodyPr>
              <a:lstStyle/>
              <a:p>
                <a:pPr>
                  <a:defRPr sz="1200" b="1"/>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'Ark1'!$A$2:$A$12</c:f>
              <c:strCache>
                <c:ptCount val="11"/>
                <c:pt idx="0">
                  <c:v>Annet, spesifiser</c:v>
                </c:pt>
                <c:pt idx="1">
                  <c:v>Annonser på Internett</c:v>
                </c:pt>
                <c:pt idx="2">
                  <c:v>Sosiale medier</c:v>
                </c:pt>
                <c:pt idx="3">
                  <c:v>Fra andre foresatte ved skolen</c:v>
                </c:pt>
                <c:pt idx="4">
                  <c:v>Hjemmesiden til skolen</c:v>
                </c:pt>
                <c:pt idx="5">
                  <c:v>Eleven min fortalte meg det</c:v>
                </c:pt>
                <c:pt idx="6">
                  <c:v>Muntlig informasjon fra skolen</c:v>
                </c:pt>
                <c:pt idx="7">
                  <c:v>E-post/sms/nyhetsbrev fra Skolefrukt</c:v>
                </c:pt>
                <c:pt idx="8">
                  <c:v>Via skolens digitale kommunikasjonsplattform</c:v>
                </c:pt>
                <c:pt idx="9">
                  <c:v>Visste om ordningen fra før</c:v>
                </c:pt>
                <c:pt idx="10">
                  <c:v>Ranselpost fra skolen</c:v>
                </c:pt>
              </c:strCache>
            </c:strRef>
          </c:cat>
          <c:val>
            <c:numRef>
              <c:f>'Ark1'!$E$2:$E$12</c:f>
              <c:numCache>
                <c:formatCode>General</c:formatCode>
                <c:ptCount val="11"/>
                <c:pt idx="0">
                  <c:v>0</c:v>
                </c:pt>
                <c:pt idx="1">
                  <c:v>0</c:v>
                </c:pt>
                <c:pt idx="2">
                  <c:v>6</c:v>
                </c:pt>
                <c:pt idx="3">
                  <c:v>4</c:v>
                </c:pt>
                <c:pt idx="4">
                  <c:v>4</c:v>
                </c:pt>
                <c:pt idx="5">
                  <c:v>13</c:v>
                </c:pt>
                <c:pt idx="6">
                  <c:v>8</c:v>
                </c:pt>
                <c:pt idx="7">
                  <c:v>15</c:v>
                </c:pt>
                <c:pt idx="8">
                  <c:v>19</c:v>
                </c:pt>
                <c:pt idx="9">
                  <c:v>38</c:v>
                </c:pt>
                <c:pt idx="10">
                  <c:v>40</c:v>
                </c:pt>
              </c:numCache>
            </c:numRef>
          </c:val>
          <c:extLst>
            <c:ext xmlns:c16="http://schemas.microsoft.com/office/drawing/2014/chart" uri="{C3380CC4-5D6E-409C-BE32-E72D297353CC}">
              <c16:uniqueId val="{00000000-BDC8-4EDF-BD76-75DC5EA91645}"/>
            </c:ext>
          </c:extLst>
        </c:ser>
        <c:dLbls>
          <c:showLegendKey val="0"/>
          <c:showVal val="0"/>
          <c:showCatName val="0"/>
          <c:showSerName val="0"/>
          <c:showPercent val="0"/>
          <c:showBubbleSize val="0"/>
        </c:dLbls>
        <c:gapWidth val="150"/>
        <c:axId val="52113792"/>
        <c:axId val="52115328"/>
      </c:barChart>
      <c:catAx>
        <c:axId val="52113792"/>
        <c:scaling>
          <c:orientation val="minMax"/>
        </c:scaling>
        <c:delete val="0"/>
        <c:axPos val="l"/>
        <c:numFmt formatCode="General" sourceLinked="1"/>
        <c:majorTickMark val="out"/>
        <c:minorTickMark val="none"/>
        <c:tickLblPos val="nextTo"/>
        <c:txPr>
          <a:bodyPr/>
          <a:lstStyle/>
          <a:p>
            <a:pPr>
              <a:defRPr sz="1000" b="1" baseline="0"/>
            </a:pPr>
            <a:endParaRPr lang="nb-NO"/>
          </a:p>
        </c:txPr>
        <c:crossAx val="52115328"/>
        <c:crosses val="autoZero"/>
        <c:auto val="1"/>
        <c:lblAlgn val="ctr"/>
        <c:lblOffset val="100"/>
        <c:noMultiLvlLbl val="0"/>
      </c:catAx>
      <c:valAx>
        <c:axId val="52115328"/>
        <c:scaling>
          <c:orientation val="minMax"/>
        </c:scaling>
        <c:delete val="0"/>
        <c:axPos val="b"/>
        <c:majorGridlines/>
        <c:numFmt formatCode="General" sourceLinked="1"/>
        <c:majorTickMark val="out"/>
        <c:minorTickMark val="none"/>
        <c:tickLblPos val="nextTo"/>
        <c:txPr>
          <a:bodyPr/>
          <a:lstStyle/>
          <a:p>
            <a:pPr>
              <a:defRPr sz="1400"/>
            </a:pPr>
            <a:endParaRPr lang="nb-NO"/>
          </a:p>
        </c:txPr>
        <c:crossAx val="52113792"/>
        <c:crosses val="autoZero"/>
        <c:crossBetween val="between"/>
      </c:valAx>
    </c:plotArea>
    <c:legend>
      <c:legendPos val="b"/>
      <c:layout>
        <c:manualLayout>
          <c:xMode val="edge"/>
          <c:yMode val="edge"/>
          <c:x val="8.714008797212186E-2"/>
          <c:y val="0.88569740597766389"/>
          <c:w val="0.91285991202787808"/>
          <c:h val="4.3995602987638861E-2"/>
        </c:manualLayout>
      </c:layout>
      <c:overlay val="0"/>
      <c:txPr>
        <a:bodyPr/>
        <a:lstStyle/>
        <a:p>
          <a:pPr>
            <a:defRPr sz="1000"/>
          </a:pPr>
          <a:endParaRPr lang="nb-NO"/>
        </a:p>
      </c:txPr>
    </c:legend>
    <c:plotVisOnly val="1"/>
    <c:dispBlanksAs val="gap"/>
    <c:showDLblsOverMax val="0"/>
  </c:chart>
  <c:txPr>
    <a:bodyPr/>
    <a:lstStyle/>
    <a:p>
      <a:pPr>
        <a:defRPr sz="1800"/>
      </a:pPr>
      <a:endParaRPr lang="nb-NO"/>
    </a:p>
  </c:tx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5328530023991602"/>
          <c:y val="0.11167410089822055"/>
          <c:w val="0.70124941072613556"/>
          <c:h val="0.70335554959302216"/>
        </c:manualLayout>
      </c:layout>
      <c:barChart>
        <c:barDir val="bar"/>
        <c:grouping val="clustered"/>
        <c:varyColors val="0"/>
        <c:ser>
          <c:idx val="0"/>
          <c:order val="0"/>
          <c:tx>
            <c:strRef>
              <c:f>'Ark1'!$B$1</c:f>
              <c:strCache>
                <c:ptCount val="1"/>
                <c:pt idx="0">
                  <c:v>Høst 2022 - Skolefrukt (1248)</c:v>
                </c:pt>
              </c:strCache>
            </c:strRef>
          </c:tx>
          <c:spPr>
            <a:solidFill>
              <a:schemeClr val="tx2">
                <a:lumMod val="25000"/>
                <a:lumOff val="75000"/>
              </a:schemeClr>
            </a:solidFill>
          </c:spPr>
          <c:invertIfNegative val="0"/>
          <c:dLbls>
            <c:spPr>
              <a:noFill/>
              <a:ln>
                <a:noFill/>
              </a:ln>
              <a:effectLst/>
            </c:spPr>
            <c:txPr>
              <a:bodyPr wrap="square" lIns="38100" tIns="19050" rIns="38100" bIns="19050" anchor="ctr">
                <a:spAutoFit/>
              </a:bodyPr>
              <a:lstStyle/>
              <a:p>
                <a:pPr>
                  <a:defRPr sz="1000"/>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'Ark1'!$A$2:$A$13</c:f>
              <c:strCache>
                <c:ptCount val="12"/>
                <c:pt idx="0">
                  <c:v>Vet ikke</c:v>
                </c:pt>
                <c:pt idx="1">
                  <c:v>Annet, spesifiser</c:v>
                </c:pt>
                <c:pt idx="2">
                  <c:v>Fra annonser på Internett</c:v>
                </c:pt>
                <c:pt idx="3">
                  <c:v>Sosiale medier</c:v>
                </c:pt>
                <c:pt idx="4">
                  <c:v>Fra andre foresatte ved skolen</c:v>
                </c:pt>
                <c:pt idx="5">
                  <c:v>Hjemmesiden til skolen</c:v>
                </c:pt>
                <c:pt idx="6">
                  <c:v>Muntlig informasjon fra skolen</c:v>
                </c:pt>
                <c:pt idx="7">
                  <c:v>Eleven min fortalte meg det</c:v>
                </c:pt>
                <c:pt idx="8">
                  <c:v>Epost/sms/nyhetsbr Skolefrukt</c:v>
                </c:pt>
                <c:pt idx="9">
                  <c:v>Via skolens digitale kommunikasjosnplattform</c:v>
                </c:pt>
                <c:pt idx="10">
                  <c:v>Ranselpost fra skolen</c:v>
                </c:pt>
                <c:pt idx="11">
                  <c:v>Visste om ordningen fra før</c:v>
                </c:pt>
              </c:strCache>
            </c:strRef>
          </c:cat>
          <c:val>
            <c:numRef>
              <c:f>'Ark1'!$B$2:$B$13</c:f>
              <c:numCache>
                <c:formatCode>General</c:formatCode>
                <c:ptCount val="12"/>
                <c:pt idx="0">
                  <c:v>9</c:v>
                </c:pt>
                <c:pt idx="1">
                  <c:v>8</c:v>
                </c:pt>
                <c:pt idx="3">
                  <c:v>1</c:v>
                </c:pt>
                <c:pt idx="4">
                  <c:v>2</c:v>
                </c:pt>
                <c:pt idx="5">
                  <c:v>4</c:v>
                </c:pt>
                <c:pt idx="6">
                  <c:v>8</c:v>
                </c:pt>
                <c:pt idx="7">
                  <c:v>9</c:v>
                </c:pt>
                <c:pt idx="8">
                  <c:v>13</c:v>
                </c:pt>
                <c:pt idx="10">
                  <c:v>23</c:v>
                </c:pt>
                <c:pt idx="11">
                  <c:v>25</c:v>
                </c:pt>
              </c:numCache>
            </c:numRef>
          </c:val>
          <c:extLst>
            <c:ext xmlns:c16="http://schemas.microsoft.com/office/drawing/2014/chart" uri="{C3380CC4-5D6E-409C-BE32-E72D297353CC}">
              <c16:uniqueId val="{00000000-8331-412F-8520-F00B40B34ECB}"/>
            </c:ext>
          </c:extLst>
        </c:ser>
        <c:ser>
          <c:idx val="1"/>
          <c:order val="1"/>
          <c:tx>
            <c:strRef>
              <c:f>'Ark1'!$C$1</c:f>
              <c:strCache>
                <c:ptCount val="1"/>
                <c:pt idx="0">
                  <c:v>Høst 2023 - Skolefrukt (1085)</c:v>
                </c:pt>
              </c:strCache>
            </c:strRef>
          </c:tx>
          <c:spPr>
            <a:solidFill>
              <a:srgbClr val="FF9900"/>
            </a:solidFill>
          </c:spPr>
          <c:invertIfNegative val="0"/>
          <c:dLbls>
            <c:spPr>
              <a:noFill/>
              <a:ln>
                <a:noFill/>
              </a:ln>
              <a:effectLst/>
            </c:spPr>
            <c:txPr>
              <a:bodyPr wrap="square" lIns="38100" tIns="19050" rIns="38100" bIns="19050" anchor="ctr">
                <a:spAutoFit/>
              </a:bodyPr>
              <a:lstStyle/>
              <a:p>
                <a:pPr>
                  <a:defRPr sz="1000" b="0"/>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'Ark1'!$A$2:$A$13</c:f>
              <c:strCache>
                <c:ptCount val="12"/>
                <c:pt idx="0">
                  <c:v>Vet ikke</c:v>
                </c:pt>
                <c:pt idx="1">
                  <c:v>Annet, spesifiser</c:v>
                </c:pt>
                <c:pt idx="2">
                  <c:v>Fra annonser på Internett</c:v>
                </c:pt>
                <c:pt idx="3">
                  <c:v>Sosiale medier</c:v>
                </c:pt>
                <c:pt idx="4">
                  <c:v>Fra andre foresatte ved skolen</c:v>
                </c:pt>
                <c:pt idx="5">
                  <c:v>Hjemmesiden til skolen</c:v>
                </c:pt>
                <c:pt idx="6">
                  <c:v>Muntlig informasjon fra skolen</c:v>
                </c:pt>
                <c:pt idx="7">
                  <c:v>Eleven min fortalte meg det</c:v>
                </c:pt>
                <c:pt idx="8">
                  <c:v>Epost/sms/nyhetsbr Skolefrukt</c:v>
                </c:pt>
                <c:pt idx="9">
                  <c:v>Via skolens digitale kommunikasjosnplattform</c:v>
                </c:pt>
                <c:pt idx="10">
                  <c:v>Ranselpost fra skolen</c:v>
                </c:pt>
                <c:pt idx="11">
                  <c:v>Visste om ordningen fra før</c:v>
                </c:pt>
              </c:strCache>
            </c:strRef>
          </c:cat>
          <c:val>
            <c:numRef>
              <c:f>'Ark1'!$C$2:$C$13</c:f>
              <c:numCache>
                <c:formatCode>General</c:formatCode>
                <c:ptCount val="12"/>
                <c:pt idx="0">
                  <c:v>9</c:v>
                </c:pt>
                <c:pt idx="1">
                  <c:v>6</c:v>
                </c:pt>
                <c:pt idx="2">
                  <c:v>1</c:v>
                </c:pt>
                <c:pt idx="3">
                  <c:v>1</c:v>
                </c:pt>
                <c:pt idx="4">
                  <c:v>3</c:v>
                </c:pt>
                <c:pt idx="5">
                  <c:v>5</c:v>
                </c:pt>
                <c:pt idx="6">
                  <c:v>8</c:v>
                </c:pt>
                <c:pt idx="7">
                  <c:v>7</c:v>
                </c:pt>
                <c:pt idx="8">
                  <c:v>12</c:v>
                </c:pt>
                <c:pt idx="10">
                  <c:v>23</c:v>
                </c:pt>
                <c:pt idx="11">
                  <c:v>24</c:v>
                </c:pt>
              </c:numCache>
            </c:numRef>
          </c:val>
          <c:extLst>
            <c:ext xmlns:c16="http://schemas.microsoft.com/office/drawing/2014/chart" uri="{C3380CC4-5D6E-409C-BE32-E72D297353CC}">
              <c16:uniqueId val="{00000000-9CB6-4D7D-AB9F-2619F976542E}"/>
            </c:ext>
          </c:extLst>
        </c:ser>
        <c:ser>
          <c:idx val="2"/>
          <c:order val="2"/>
          <c:tx>
            <c:strRef>
              <c:f>'Ark1'!$D$1</c:f>
              <c:strCache>
                <c:ptCount val="1"/>
                <c:pt idx="0">
                  <c:v>Høst 2024 (767)</c:v>
                </c:pt>
              </c:strCache>
            </c:strRef>
          </c:tx>
          <c:spPr>
            <a:solidFill>
              <a:srgbClr val="C00000"/>
            </a:solidFill>
          </c:spPr>
          <c:invertIfNegative val="0"/>
          <c:dLbls>
            <c:spPr>
              <a:noFill/>
              <a:ln>
                <a:noFill/>
              </a:ln>
              <a:effectLst/>
            </c:spPr>
            <c:txPr>
              <a:bodyPr wrap="square" lIns="38100" tIns="19050" rIns="38100" bIns="19050" anchor="ctr">
                <a:spAutoFit/>
              </a:bodyPr>
              <a:lstStyle/>
              <a:p>
                <a:pPr>
                  <a:defRPr sz="1000" b="0"/>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'Ark1'!$A$2:$A$13</c:f>
              <c:strCache>
                <c:ptCount val="12"/>
                <c:pt idx="0">
                  <c:v>Vet ikke</c:v>
                </c:pt>
                <c:pt idx="1">
                  <c:v>Annet, spesifiser</c:v>
                </c:pt>
                <c:pt idx="2">
                  <c:v>Fra annonser på Internett</c:v>
                </c:pt>
                <c:pt idx="3">
                  <c:v>Sosiale medier</c:v>
                </c:pt>
                <c:pt idx="4">
                  <c:v>Fra andre foresatte ved skolen</c:v>
                </c:pt>
                <c:pt idx="5">
                  <c:v>Hjemmesiden til skolen</c:v>
                </c:pt>
                <c:pt idx="6">
                  <c:v>Muntlig informasjon fra skolen</c:v>
                </c:pt>
                <c:pt idx="7">
                  <c:v>Eleven min fortalte meg det</c:v>
                </c:pt>
                <c:pt idx="8">
                  <c:v>Epost/sms/nyhetsbr Skolefrukt</c:v>
                </c:pt>
                <c:pt idx="9">
                  <c:v>Via skolens digitale kommunikasjosnplattform</c:v>
                </c:pt>
                <c:pt idx="10">
                  <c:v>Ranselpost fra skolen</c:v>
                </c:pt>
                <c:pt idx="11">
                  <c:v>Visste om ordningen fra før</c:v>
                </c:pt>
              </c:strCache>
            </c:strRef>
          </c:cat>
          <c:val>
            <c:numRef>
              <c:f>'Ark1'!$D$2:$D$13</c:f>
              <c:numCache>
                <c:formatCode>General</c:formatCode>
                <c:ptCount val="12"/>
                <c:pt idx="0">
                  <c:v>9</c:v>
                </c:pt>
                <c:pt idx="1">
                  <c:v>7</c:v>
                </c:pt>
                <c:pt idx="2">
                  <c:v>0</c:v>
                </c:pt>
                <c:pt idx="3">
                  <c:v>1</c:v>
                </c:pt>
                <c:pt idx="4">
                  <c:v>3</c:v>
                </c:pt>
                <c:pt idx="5">
                  <c:v>1</c:v>
                </c:pt>
                <c:pt idx="6">
                  <c:v>7</c:v>
                </c:pt>
                <c:pt idx="7">
                  <c:v>7</c:v>
                </c:pt>
                <c:pt idx="8">
                  <c:v>9</c:v>
                </c:pt>
                <c:pt idx="9">
                  <c:v>16</c:v>
                </c:pt>
                <c:pt idx="10">
                  <c:v>19</c:v>
                </c:pt>
                <c:pt idx="11">
                  <c:v>22</c:v>
                </c:pt>
              </c:numCache>
            </c:numRef>
          </c:val>
          <c:extLst>
            <c:ext xmlns:c16="http://schemas.microsoft.com/office/drawing/2014/chart" uri="{C3380CC4-5D6E-409C-BE32-E72D297353CC}">
              <c16:uniqueId val="{00000001-15FD-465E-8546-5458F0D6D5C5}"/>
            </c:ext>
          </c:extLst>
        </c:ser>
        <c:ser>
          <c:idx val="3"/>
          <c:order val="3"/>
          <c:tx>
            <c:strRef>
              <c:f>'Ark1'!$E$1</c:f>
              <c:strCache>
                <c:ptCount val="1"/>
                <c:pt idx="0">
                  <c:v>Høst 2025 (652)</c:v>
                </c:pt>
              </c:strCache>
            </c:strRef>
          </c:tx>
          <c:spPr>
            <a:solidFill>
              <a:schemeClr val="tx2">
                <a:lumMod val="75000"/>
                <a:lumOff val="25000"/>
              </a:schemeClr>
            </a:solidFill>
          </c:spPr>
          <c:invertIfNegative val="0"/>
          <c:dLbls>
            <c:dLbl>
              <c:idx val="11"/>
              <c:layout>
                <c:manualLayout>
                  <c:x val="-1.8534566073863244E-2"/>
                  <c:y val="-1.052422664543590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E95-4E58-ADAD-EEA8E42AC3DB}"/>
                </c:ext>
              </c:extLst>
            </c:dLbl>
            <c:spPr>
              <a:noFill/>
              <a:ln>
                <a:noFill/>
              </a:ln>
              <a:effectLst/>
            </c:spPr>
            <c:txPr>
              <a:bodyPr wrap="square" lIns="38100" tIns="19050" rIns="38100" bIns="19050" anchor="ctr">
                <a:spAutoFit/>
              </a:bodyPr>
              <a:lstStyle/>
              <a:p>
                <a:pPr>
                  <a:defRPr sz="1200" b="1"/>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'Ark1'!$A$2:$A$13</c:f>
              <c:strCache>
                <c:ptCount val="12"/>
                <c:pt idx="0">
                  <c:v>Vet ikke</c:v>
                </c:pt>
                <c:pt idx="1">
                  <c:v>Annet, spesifiser</c:v>
                </c:pt>
                <c:pt idx="2">
                  <c:v>Fra annonser på Internett</c:v>
                </c:pt>
                <c:pt idx="3">
                  <c:v>Sosiale medier</c:v>
                </c:pt>
                <c:pt idx="4">
                  <c:v>Fra andre foresatte ved skolen</c:v>
                </c:pt>
                <c:pt idx="5">
                  <c:v>Hjemmesiden til skolen</c:v>
                </c:pt>
                <c:pt idx="6">
                  <c:v>Muntlig informasjon fra skolen</c:v>
                </c:pt>
                <c:pt idx="7">
                  <c:v>Eleven min fortalte meg det</c:v>
                </c:pt>
                <c:pt idx="8">
                  <c:v>Epost/sms/nyhetsbr Skolefrukt</c:v>
                </c:pt>
                <c:pt idx="9">
                  <c:v>Via skolens digitale kommunikasjosnplattform</c:v>
                </c:pt>
                <c:pt idx="10">
                  <c:v>Ranselpost fra skolen</c:v>
                </c:pt>
                <c:pt idx="11">
                  <c:v>Visste om ordningen fra før</c:v>
                </c:pt>
              </c:strCache>
            </c:strRef>
          </c:cat>
          <c:val>
            <c:numRef>
              <c:f>'Ark1'!$E$2:$E$13</c:f>
              <c:numCache>
                <c:formatCode>General</c:formatCode>
                <c:ptCount val="12"/>
                <c:pt idx="0">
                  <c:v>11</c:v>
                </c:pt>
                <c:pt idx="1">
                  <c:v>8</c:v>
                </c:pt>
                <c:pt idx="2">
                  <c:v>0</c:v>
                </c:pt>
                <c:pt idx="3">
                  <c:v>1</c:v>
                </c:pt>
                <c:pt idx="4">
                  <c:v>3</c:v>
                </c:pt>
                <c:pt idx="5">
                  <c:v>2</c:v>
                </c:pt>
                <c:pt idx="6">
                  <c:v>8</c:v>
                </c:pt>
                <c:pt idx="7">
                  <c:v>6</c:v>
                </c:pt>
                <c:pt idx="8">
                  <c:v>8</c:v>
                </c:pt>
                <c:pt idx="9">
                  <c:v>15</c:v>
                </c:pt>
                <c:pt idx="10">
                  <c:v>17</c:v>
                </c:pt>
                <c:pt idx="11">
                  <c:v>22</c:v>
                </c:pt>
              </c:numCache>
            </c:numRef>
          </c:val>
          <c:extLst>
            <c:ext xmlns:c16="http://schemas.microsoft.com/office/drawing/2014/chart" uri="{C3380CC4-5D6E-409C-BE32-E72D297353CC}">
              <c16:uniqueId val="{00000000-8E95-4E58-ADAD-EEA8E42AC3DB}"/>
            </c:ext>
          </c:extLst>
        </c:ser>
        <c:dLbls>
          <c:showLegendKey val="0"/>
          <c:showVal val="0"/>
          <c:showCatName val="0"/>
          <c:showSerName val="0"/>
          <c:showPercent val="0"/>
          <c:showBubbleSize val="0"/>
        </c:dLbls>
        <c:gapWidth val="150"/>
        <c:axId val="52113792"/>
        <c:axId val="52115328"/>
      </c:barChart>
      <c:catAx>
        <c:axId val="52113792"/>
        <c:scaling>
          <c:orientation val="minMax"/>
        </c:scaling>
        <c:delete val="0"/>
        <c:axPos val="l"/>
        <c:numFmt formatCode="General" sourceLinked="1"/>
        <c:majorTickMark val="out"/>
        <c:minorTickMark val="none"/>
        <c:tickLblPos val="nextTo"/>
        <c:txPr>
          <a:bodyPr/>
          <a:lstStyle/>
          <a:p>
            <a:pPr>
              <a:defRPr sz="900" b="1" baseline="0"/>
            </a:pPr>
            <a:endParaRPr lang="nb-NO"/>
          </a:p>
        </c:txPr>
        <c:crossAx val="52115328"/>
        <c:crosses val="autoZero"/>
        <c:auto val="1"/>
        <c:lblAlgn val="ctr"/>
        <c:lblOffset val="100"/>
        <c:noMultiLvlLbl val="0"/>
      </c:catAx>
      <c:valAx>
        <c:axId val="52115328"/>
        <c:scaling>
          <c:orientation val="minMax"/>
        </c:scaling>
        <c:delete val="0"/>
        <c:axPos val="b"/>
        <c:majorGridlines/>
        <c:numFmt formatCode="General" sourceLinked="1"/>
        <c:majorTickMark val="out"/>
        <c:minorTickMark val="none"/>
        <c:tickLblPos val="nextTo"/>
        <c:txPr>
          <a:bodyPr/>
          <a:lstStyle/>
          <a:p>
            <a:pPr>
              <a:defRPr sz="1400"/>
            </a:pPr>
            <a:endParaRPr lang="nb-NO"/>
          </a:p>
        </c:txPr>
        <c:crossAx val="52113792"/>
        <c:crosses val="autoZero"/>
        <c:crossBetween val="between"/>
      </c:valAx>
    </c:plotArea>
    <c:legend>
      <c:legendPos val="b"/>
      <c:layout>
        <c:manualLayout>
          <c:xMode val="edge"/>
          <c:yMode val="edge"/>
          <c:x val="6.4967469865757424E-2"/>
          <c:y val="0.88569744871114953"/>
          <c:w val="0.89999993513712662"/>
          <c:h val="4.7577169720556922E-2"/>
        </c:manualLayout>
      </c:layout>
      <c:overlay val="0"/>
      <c:txPr>
        <a:bodyPr/>
        <a:lstStyle/>
        <a:p>
          <a:pPr>
            <a:defRPr sz="1000"/>
          </a:pPr>
          <a:endParaRPr lang="nb-NO"/>
        </a:p>
      </c:txPr>
    </c:legend>
    <c:plotVisOnly val="1"/>
    <c:dispBlanksAs val="gap"/>
    <c:showDLblsOverMax val="0"/>
  </c:chart>
  <c:txPr>
    <a:bodyPr/>
    <a:lstStyle/>
    <a:p>
      <a:pPr>
        <a:defRPr sz="1800"/>
      </a:pPr>
      <a:endParaRPr lang="nb-NO"/>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5328530023991602"/>
          <c:y val="0.11167410089822055"/>
          <c:w val="0.70124941072613556"/>
          <c:h val="0.70335554959302216"/>
        </c:manualLayout>
      </c:layout>
      <c:barChart>
        <c:barDir val="bar"/>
        <c:grouping val="clustered"/>
        <c:varyColors val="0"/>
        <c:ser>
          <c:idx val="0"/>
          <c:order val="0"/>
          <c:tx>
            <c:strRef>
              <c:f>'Ark1'!$B$1</c:f>
              <c:strCache>
                <c:ptCount val="1"/>
                <c:pt idx="0">
                  <c:v>Høst 2022 - Fruktpause (117 )</c:v>
                </c:pt>
              </c:strCache>
            </c:strRef>
          </c:tx>
          <c:spPr>
            <a:solidFill>
              <a:schemeClr val="accent3">
                <a:lumMod val="60000"/>
                <a:lumOff val="40000"/>
              </a:schemeClr>
            </a:solidFill>
          </c:spPr>
          <c:invertIfNegative val="0"/>
          <c:dLbls>
            <c:spPr>
              <a:noFill/>
              <a:ln>
                <a:noFill/>
              </a:ln>
              <a:effectLst/>
            </c:spPr>
            <c:txPr>
              <a:bodyPr wrap="square" lIns="38100" tIns="19050" rIns="38100" bIns="19050" anchor="ctr">
                <a:spAutoFit/>
              </a:bodyPr>
              <a:lstStyle/>
              <a:p>
                <a:pPr>
                  <a:defRPr sz="1000" b="0" i="0" baseline="0"/>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'Ark1'!$A$2:$A$12</c:f>
              <c:strCache>
                <c:ptCount val="11"/>
                <c:pt idx="0">
                  <c:v>Vet ikke</c:v>
                </c:pt>
                <c:pt idx="1">
                  <c:v>Annet, spesifiser</c:v>
                </c:pt>
                <c:pt idx="2">
                  <c:v>Sosiale medier</c:v>
                </c:pt>
                <c:pt idx="3">
                  <c:v>Fra andre foresatte ved skolen</c:v>
                </c:pt>
                <c:pt idx="4">
                  <c:v>Hjemmesiden til skolen</c:v>
                </c:pt>
                <c:pt idx="5">
                  <c:v>Muntlig informasjon fra skolen</c:v>
                </c:pt>
                <c:pt idx="6">
                  <c:v>Eleven min fortalte meg det</c:v>
                </c:pt>
                <c:pt idx="7">
                  <c:v>E-post/sms/nyhetsbrev fra Skolefrukt</c:v>
                </c:pt>
                <c:pt idx="8">
                  <c:v>Via skolens digitale kommunikasjosnplattform</c:v>
                </c:pt>
                <c:pt idx="9">
                  <c:v>Visste om ordningen fra før</c:v>
                </c:pt>
                <c:pt idx="10">
                  <c:v>Ranselpost fra skolen</c:v>
                </c:pt>
              </c:strCache>
            </c:strRef>
          </c:cat>
          <c:val>
            <c:numRef>
              <c:f>'Ark1'!$B$2:$B$12</c:f>
              <c:numCache>
                <c:formatCode>General</c:formatCode>
                <c:ptCount val="11"/>
                <c:pt idx="0">
                  <c:v>9</c:v>
                </c:pt>
                <c:pt idx="1">
                  <c:v>11</c:v>
                </c:pt>
                <c:pt idx="2">
                  <c:v>0</c:v>
                </c:pt>
                <c:pt idx="3">
                  <c:v>2</c:v>
                </c:pt>
                <c:pt idx="4">
                  <c:v>6</c:v>
                </c:pt>
                <c:pt idx="5">
                  <c:v>3</c:v>
                </c:pt>
                <c:pt idx="6">
                  <c:v>4</c:v>
                </c:pt>
                <c:pt idx="7">
                  <c:v>9</c:v>
                </c:pt>
                <c:pt idx="9">
                  <c:v>24</c:v>
                </c:pt>
                <c:pt idx="10">
                  <c:v>32</c:v>
                </c:pt>
              </c:numCache>
            </c:numRef>
          </c:val>
          <c:extLst>
            <c:ext xmlns:c16="http://schemas.microsoft.com/office/drawing/2014/chart" uri="{C3380CC4-5D6E-409C-BE32-E72D297353CC}">
              <c16:uniqueId val="{00000000-8331-412F-8520-F00B40B34ECB}"/>
            </c:ext>
          </c:extLst>
        </c:ser>
        <c:ser>
          <c:idx val="1"/>
          <c:order val="1"/>
          <c:tx>
            <c:strRef>
              <c:f>'Ark1'!$C$1</c:f>
              <c:strCache>
                <c:ptCount val="1"/>
                <c:pt idx="0">
                  <c:v>Høst 2023 - Fruktpause (97 )</c:v>
                </c:pt>
              </c:strCache>
            </c:strRef>
          </c:tx>
          <c:spPr>
            <a:solidFill>
              <a:srgbClr val="FF9900"/>
            </a:solidFill>
          </c:spPr>
          <c:invertIfNegative val="0"/>
          <c:dLbls>
            <c:spPr>
              <a:noFill/>
              <a:ln>
                <a:noFill/>
              </a:ln>
              <a:effectLst/>
            </c:spPr>
            <c:txPr>
              <a:bodyPr wrap="square" lIns="38100" tIns="19050" rIns="38100" bIns="19050" anchor="ctr">
                <a:spAutoFit/>
              </a:bodyPr>
              <a:lstStyle/>
              <a:p>
                <a:pPr>
                  <a:defRPr sz="1000" b="0"/>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'Ark1'!$A$2:$A$12</c:f>
              <c:strCache>
                <c:ptCount val="11"/>
                <c:pt idx="0">
                  <c:v>Vet ikke</c:v>
                </c:pt>
                <c:pt idx="1">
                  <c:v>Annet, spesifiser</c:v>
                </c:pt>
                <c:pt idx="2">
                  <c:v>Sosiale medier</c:v>
                </c:pt>
                <c:pt idx="3">
                  <c:v>Fra andre foresatte ved skolen</c:v>
                </c:pt>
                <c:pt idx="4">
                  <c:v>Hjemmesiden til skolen</c:v>
                </c:pt>
                <c:pt idx="5">
                  <c:v>Muntlig informasjon fra skolen</c:v>
                </c:pt>
                <c:pt idx="6">
                  <c:v>Eleven min fortalte meg det</c:v>
                </c:pt>
                <c:pt idx="7">
                  <c:v>E-post/sms/nyhetsbrev fra Skolefrukt</c:v>
                </c:pt>
                <c:pt idx="8">
                  <c:v>Via skolens digitale kommunikasjosnplattform</c:v>
                </c:pt>
                <c:pt idx="9">
                  <c:v>Visste om ordningen fra før</c:v>
                </c:pt>
                <c:pt idx="10">
                  <c:v>Ranselpost fra skolen</c:v>
                </c:pt>
              </c:strCache>
            </c:strRef>
          </c:cat>
          <c:val>
            <c:numRef>
              <c:f>'Ark1'!$C$2:$C$12</c:f>
              <c:numCache>
                <c:formatCode>General</c:formatCode>
                <c:ptCount val="11"/>
                <c:pt idx="0">
                  <c:v>7</c:v>
                </c:pt>
                <c:pt idx="1">
                  <c:v>2</c:v>
                </c:pt>
                <c:pt idx="2">
                  <c:v>2</c:v>
                </c:pt>
                <c:pt idx="3">
                  <c:v>4</c:v>
                </c:pt>
                <c:pt idx="4">
                  <c:v>3</c:v>
                </c:pt>
                <c:pt idx="5">
                  <c:v>11</c:v>
                </c:pt>
                <c:pt idx="6">
                  <c:v>10</c:v>
                </c:pt>
                <c:pt idx="7">
                  <c:v>8</c:v>
                </c:pt>
                <c:pt idx="9">
                  <c:v>26</c:v>
                </c:pt>
                <c:pt idx="10">
                  <c:v>26</c:v>
                </c:pt>
              </c:numCache>
            </c:numRef>
          </c:val>
          <c:extLst>
            <c:ext xmlns:c16="http://schemas.microsoft.com/office/drawing/2014/chart" uri="{C3380CC4-5D6E-409C-BE32-E72D297353CC}">
              <c16:uniqueId val="{00000000-9CB6-4D7D-AB9F-2619F976542E}"/>
            </c:ext>
          </c:extLst>
        </c:ser>
        <c:ser>
          <c:idx val="2"/>
          <c:order val="2"/>
          <c:tx>
            <c:strRef>
              <c:f>'Ark1'!$D$1</c:f>
              <c:strCache>
                <c:ptCount val="1"/>
                <c:pt idx="0">
                  <c:v>Høst 2024 (67)</c:v>
                </c:pt>
              </c:strCache>
            </c:strRef>
          </c:tx>
          <c:spPr>
            <a:solidFill>
              <a:srgbClr val="C00000"/>
            </a:solidFill>
          </c:spPr>
          <c:invertIfNegative val="0"/>
          <c:dLbls>
            <c:spPr>
              <a:noFill/>
              <a:ln>
                <a:noFill/>
              </a:ln>
              <a:effectLst/>
            </c:spPr>
            <c:txPr>
              <a:bodyPr wrap="square" lIns="38100" tIns="19050" rIns="38100" bIns="19050" anchor="ctr">
                <a:spAutoFit/>
              </a:bodyPr>
              <a:lstStyle/>
              <a:p>
                <a:pPr>
                  <a:defRPr sz="1000" b="0"/>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'Ark1'!$A$2:$A$12</c:f>
              <c:strCache>
                <c:ptCount val="11"/>
                <c:pt idx="0">
                  <c:v>Vet ikke</c:v>
                </c:pt>
                <c:pt idx="1">
                  <c:v>Annet, spesifiser</c:v>
                </c:pt>
                <c:pt idx="2">
                  <c:v>Sosiale medier</c:v>
                </c:pt>
                <c:pt idx="3">
                  <c:v>Fra andre foresatte ved skolen</c:v>
                </c:pt>
                <c:pt idx="4">
                  <c:v>Hjemmesiden til skolen</c:v>
                </c:pt>
                <c:pt idx="5">
                  <c:v>Muntlig informasjon fra skolen</c:v>
                </c:pt>
                <c:pt idx="6">
                  <c:v>Eleven min fortalte meg det</c:v>
                </c:pt>
                <c:pt idx="7">
                  <c:v>E-post/sms/nyhetsbrev fra Skolefrukt</c:v>
                </c:pt>
                <c:pt idx="8">
                  <c:v>Via skolens digitale kommunikasjosnplattform</c:v>
                </c:pt>
                <c:pt idx="9">
                  <c:v>Visste om ordningen fra før</c:v>
                </c:pt>
                <c:pt idx="10">
                  <c:v>Ranselpost fra skolen</c:v>
                </c:pt>
              </c:strCache>
            </c:strRef>
          </c:cat>
          <c:val>
            <c:numRef>
              <c:f>'Ark1'!$D$2:$D$12</c:f>
              <c:numCache>
                <c:formatCode>General</c:formatCode>
                <c:ptCount val="11"/>
                <c:pt idx="0">
                  <c:v>5</c:v>
                </c:pt>
                <c:pt idx="1">
                  <c:v>9</c:v>
                </c:pt>
                <c:pt idx="2">
                  <c:v>0</c:v>
                </c:pt>
                <c:pt idx="3">
                  <c:v>3</c:v>
                </c:pt>
                <c:pt idx="4">
                  <c:v>2</c:v>
                </c:pt>
                <c:pt idx="5">
                  <c:v>9</c:v>
                </c:pt>
                <c:pt idx="6">
                  <c:v>0</c:v>
                </c:pt>
                <c:pt idx="7">
                  <c:v>8</c:v>
                </c:pt>
                <c:pt idx="8">
                  <c:v>18</c:v>
                </c:pt>
                <c:pt idx="9">
                  <c:v>22</c:v>
                </c:pt>
                <c:pt idx="10">
                  <c:v>25</c:v>
                </c:pt>
              </c:numCache>
            </c:numRef>
          </c:val>
          <c:extLst>
            <c:ext xmlns:c16="http://schemas.microsoft.com/office/drawing/2014/chart" uri="{C3380CC4-5D6E-409C-BE32-E72D297353CC}">
              <c16:uniqueId val="{00000000-138E-425A-9BAD-886B40BD8958}"/>
            </c:ext>
          </c:extLst>
        </c:ser>
        <c:ser>
          <c:idx val="3"/>
          <c:order val="3"/>
          <c:tx>
            <c:strRef>
              <c:f>'Ark1'!$E$1</c:f>
              <c:strCache>
                <c:ptCount val="1"/>
                <c:pt idx="0">
                  <c:v>Høst 2025 (48)</c:v>
                </c:pt>
              </c:strCache>
            </c:strRef>
          </c:tx>
          <c:spPr>
            <a:solidFill>
              <a:schemeClr val="tx2">
                <a:lumMod val="75000"/>
                <a:lumOff val="25000"/>
              </a:schemeClr>
            </a:solidFill>
          </c:spPr>
          <c:invertIfNegative val="0"/>
          <c:dLbls>
            <c:spPr>
              <a:noFill/>
              <a:ln>
                <a:noFill/>
              </a:ln>
              <a:effectLst/>
            </c:spPr>
            <c:txPr>
              <a:bodyPr wrap="square" lIns="38100" tIns="19050" rIns="38100" bIns="19050" anchor="ctr">
                <a:spAutoFit/>
              </a:bodyPr>
              <a:lstStyle/>
              <a:p>
                <a:pPr>
                  <a:defRPr sz="1200" b="1"/>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'Ark1'!$A$2:$A$12</c:f>
              <c:strCache>
                <c:ptCount val="11"/>
                <c:pt idx="0">
                  <c:v>Vet ikke</c:v>
                </c:pt>
                <c:pt idx="1">
                  <c:v>Annet, spesifiser</c:v>
                </c:pt>
                <c:pt idx="2">
                  <c:v>Sosiale medier</c:v>
                </c:pt>
                <c:pt idx="3">
                  <c:v>Fra andre foresatte ved skolen</c:v>
                </c:pt>
                <c:pt idx="4">
                  <c:v>Hjemmesiden til skolen</c:v>
                </c:pt>
                <c:pt idx="5">
                  <c:v>Muntlig informasjon fra skolen</c:v>
                </c:pt>
                <c:pt idx="6">
                  <c:v>Eleven min fortalte meg det</c:v>
                </c:pt>
                <c:pt idx="7">
                  <c:v>E-post/sms/nyhetsbrev fra Skolefrukt</c:v>
                </c:pt>
                <c:pt idx="8">
                  <c:v>Via skolens digitale kommunikasjosnplattform</c:v>
                </c:pt>
                <c:pt idx="9">
                  <c:v>Visste om ordningen fra før</c:v>
                </c:pt>
                <c:pt idx="10">
                  <c:v>Ranselpost fra skolen</c:v>
                </c:pt>
              </c:strCache>
            </c:strRef>
          </c:cat>
          <c:val>
            <c:numRef>
              <c:f>'Ark1'!$E$2:$E$12</c:f>
              <c:numCache>
                <c:formatCode>General</c:formatCode>
                <c:ptCount val="11"/>
                <c:pt idx="0">
                  <c:v>10</c:v>
                </c:pt>
                <c:pt idx="1">
                  <c:v>4</c:v>
                </c:pt>
                <c:pt idx="2">
                  <c:v>2</c:v>
                </c:pt>
                <c:pt idx="3">
                  <c:v>0</c:v>
                </c:pt>
                <c:pt idx="4">
                  <c:v>2</c:v>
                </c:pt>
                <c:pt idx="5">
                  <c:v>6</c:v>
                </c:pt>
                <c:pt idx="6">
                  <c:v>4</c:v>
                </c:pt>
                <c:pt idx="7">
                  <c:v>4</c:v>
                </c:pt>
                <c:pt idx="8">
                  <c:v>15</c:v>
                </c:pt>
                <c:pt idx="9">
                  <c:v>31</c:v>
                </c:pt>
                <c:pt idx="10">
                  <c:v>21</c:v>
                </c:pt>
              </c:numCache>
            </c:numRef>
          </c:val>
          <c:extLst>
            <c:ext xmlns:c16="http://schemas.microsoft.com/office/drawing/2014/chart" uri="{C3380CC4-5D6E-409C-BE32-E72D297353CC}">
              <c16:uniqueId val="{00000000-F32C-4C0A-81EF-2D674D7BF15C}"/>
            </c:ext>
          </c:extLst>
        </c:ser>
        <c:dLbls>
          <c:showLegendKey val="0"/>
          <c:showVal val="0"/>
          <c:showCatName val="0"/>
          <c:showSerName val="0"/>
          <c:showPercent val="0"/>
          <c:showBubbleSize val="0"/>
        </c:dLbls>
        <c:gapWidth val="150"/>
        <c:axId val="52113792"/>
        <c:axId val="52115328"/>
      </c:barChart>
      <c:catAx>
        <c:axId val="52113792"/>
        <c:scaling>
          <c:orientation val="minMax"/>
        </c:scaling>
        <c:delete val="0"/>
        <c:axPos val="l"/>
        <c:numFmt formatCode="General" sourceLinked="1"/>
        <c:majorTickMark val="out"/>
        <c:minorTickMark val="none"/>
        <c:tickLblPos val="nextTo"/>
        <c:txPr>
          <a:bodyPr/>
          <a:lstStyle/>
          <a:p>
            <a:pPr>
              <a:defRPr sz="1000" b="1" baseline="0"/>
            </a:pPr>
            <a:endParaRPr lang="nb-NO"/>
          </a:p>
        </c:txPr>
        <c:crossAx val="52115328"/>
        <c:crosses val="autoZero"/>
        <c:auto val="1"/>
        <c:lblAlgn val="ctr"/>
        <c:lblOffset val="100"/>
        <c:noMultiLvlLbl val="0"/>
      </c:catAx>
      <c:valAx>
        <c:axId val="52115328"/>
        <c:scaling>
          <c:orientation val="minMax"/>
        </c:scaling>
        <c:delete val="0"/>
        <c:axPos val="b"/>
        <c:majorGridlines/>
        <c:numFmt formatCode="General" sourceLinked="1"/>
        <c:majorTickMark val="out"/>
        <c:minorTickMark val="none"/>
        <c:tickLblPos val="nextTo"/>
        <c:txPr>
          <a:bodyPr/>
          <a:lstStyle/>
          <a:p>
            <a:pPr>
              <a:defRPr sz="1400"/>
            </a:pPr>
            <a:endParaRPr lang="nb-NO"/>
          </a:p>
        </c:txPr>
        <c:crossAx val="52113792"/>
        <c:crosses val="autoZero"/>
        <c:crossBetween val="between"/>
      </c:valAx>
    </c:plotArea>
    <c:legend>
      <c:legendPos val="b"/>
      <c:layout>
        <c:manualLayout>
          <c:xMode val="edge"/>
          <c:yMode val="edge"/>
          <c:x val="3.7739876835379188E-2"/>
          <c:y val="0.89600220861021251"/>
          <c:w val="0.89999987749080335"/>
          <c:h val="4.6584676813264322E-2"/>
        </c:manualLayout>
      </c:layout>
      <c:overlay val="0"/>
      <c:txPr>
        <a:bodyPr/>
        <a:lstStyle/>
        <a:p>
          <a:pPr>
            <a:defRPr sz="1000"/>
          </a:pPr>
          <a:endParaRPr lang="nb-NO"/>
        </a:p>
      </c:txPr>
    </c:legend>
    <c:plotVisOnly val="1"/>
    <c:dispBlanksAs val="gap"/>
    <c:showDLblsOverMax val="0"/>
  </c:chart>
  <c:txPr>
    <a:bodyPr/>
    <a:lstStyle/>
    <a:p>
      <a:pPr>
        <a:defRPr sz="1800"/>
      </a:pPr>
      <a:endParaRPr lang="nb-NO"/>
    </a:p>
  </c:txPr>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5491507469724545"/>
          <c:y val="0.10762928121549095"/>
          <c:w val="0.60102766855090484"/>
          <c:h val="0.56101277873282029"/>
        </c:manualLayout>
      </c:layout>
      <c:barChart>
        <c:barDir val="bar"/>
        <c:grouping val="clustered"/>
        <c:varyColors val="0"/>
        <c:ser>
          <c:idx val="0"/>
          <c:order val="0"/>
          <c:tx>
            <c:strRef>
              <c:f>'Ark1'!$B$1</c:f>
              <c:strCache>
                <c:ptCount val="1"/>
                <c:pt idx="0">
                  <c:v>Foresatte 2022 - Skolefrukt (1252)</c:v>
                </c:pt>
              </c:strCache>
            </c:strRef>
          </c:tx>
          <c:spPr>
            <a:solidFill>
              <a:schemeClr val="tx2">
                <a:lumMod val="10000"/>
                <a:lumOff val="90000"/>
              </a:schemeClr>
            </a:solidFill>
          </c:spPr>
          <c:invertIfNegative val="0"/>
          <c:dPt>
            <c:idx val="2"/>
            <c:invertIfNegative val="0"/>
            <c:bubble3D val="0"/>
            <c:spPr>
              <a:solidFill>
                <a:schemeClr val="tx2">
                  <a:lumMod val="25000"/>
                  <a:lumOff val="75000"/>
                </a:schemeClr>
              </a:solidFill>
            </c:spPr>
            <c:extLst>
              <c:ext xmlns:c16="http://schemas.microsoft.com/office/drawing/2014/chart" uri="{C3380CC4-5D6E-409C-BE32-E72D297353CC}">
                <c16:uniqueId val="{00000000-3BF7-4A4A-BBE9-02CD2FDDEAE0}"/>
              </c:ext>
            </c:extLst>
          </c:dPt>
          <c:dLbls>
            <c:spPr>
              <a:noFill/>
              <a:ln>
                <a:noFill/>
              </a:ln>
              <a:effectLst/>
            </c:spPr>
            <c:txPr>
              <a:bodyPr/>
              <a:lstStyle/>
              <a:p>
                <a:pPr>
                  <a:defRPr sz="1200" b="1"/>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'Ark1'!$A$2:$A$4</c:f>
              <c:strCache>
                <c:ptCount val="3"/>
                <c:pt idx="0">
                  <c:v>Vet ikke</c:v>
                </c:pt>
                <c:pt idx="1">
                  <c:v>Nei</c:v>
                </c:pt>
                <c:pt idx="2">
                  <c:v>Ja</c:v>
                </c:pt>
              </c:strCache>
            </c:strRef>
          </c:cat>
          <c:val>
            <c:numRef>
              <c:f>'Ark1'!$B$2:$B$4</c:f>
              <c:numCache>
                <c:formatCode>General</c:formatCode>
                <c:ptCount val="3"/>
                <c:pt idx="0">
                  <c:v>17</c:v>
                </c:pt>
                <c:pt idx="1">
                  <c:v>20</c:v>
                </c:pt>
                <c:pt idx="2">
                  <c:v>63</c:v>
                </c:pt>
              </c:numCache>
            </c:numRef>
          </c:val>
          <c:extLst>
            <c:ext xmlns:c16="http://schemas.microsoft.com/office/drawing/2014/chart" uri="{C3380CC4-5D6E-409C-BE32-E72D297353CC}">
              <c16:uniqueId val="{00000000-BFB9-482B-896C-BCB1549128FD}"/>
            </c:ext>
          </c:extLst>
        </c:ser>
        <c:ser>
          <c:idx val="1"/>
          <c:order val="1"/>
          <c:tx>
            <c:strRef>
              <c:f>'Ark1'!$C$1</c:f>
              <c:strCache>
                <c:ptCount val="1"/>
                <c:pt idx="0">
                  <c:v>Foresatte  2023 - Skolefrukt (1085)</c:v>
                </c:pt>
              </c:strCache>
            </c:strRef>
          </c:tx>
          <c:spPr>
            <a:solidFill>
              <a:schemeClr val="accent4">
                <a:lumMod val="40000"/>
                <a:lumOff val="60000"/>
              </a:schemeClr>
            </a:solidFill>
          </c:spPr>
          <c:invertIfNegative val="0"/>
          <c:dLbls>
            <c:spPr>
              <a:noFill/>
              <a:ln>
                <a:noFill/>
              </a:ln>
              <a:effectLst/>
            </c:spPr>
            <c:txPr>
              <a:bodyPr wrap="square" lIns="38100" tIns="19050" rIns="38100" bIns="19050" anchor="ctr">
                <a:spAutoFit/>
              </a:bodyPr>
              <a:lstStyle/>
              <a:p>
                <a:pPr>
                  <a:defRPr sz="1200" b="1"/>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'Ark1'!$A$2:$A$4</c:f>
              <c:strCache>
                <c:ptCount val="3"/>
                <c:pt idx="0">
                  <c:v>Vet ikke</c:v>
                </c:pt>
                <c:pt idx="1">
                  <c:v>Nei</c:v>
                </c:pt>
                <c:pt idx="2">
                  <c:v>Ja</c:v>
                </c:pt>
              </c:strCache>
            </c:strRef>
          </c:cat>
          <c:val>
            <c:numRef>
              <c:f>'Ark1'!$C$2:$C$4</c:f>
              <c:numCache>
                <c:formatCode>General</c:formatCode>
                <c:ptCount val="3"/>
                <c:pt idx="0">
                  <c:v>23</c:v>
                </c:pt>
                <c:pt idx="1">
                  <c:v>27</c:v>
                </c:pt>
                <c:pt idx="2">
                  <c:v>50</c:v>
                </c:pt>
              </c:numCache>
            </c:numRef>
          </c:val>
          <c:extLst>
            <c:ext xmlns:c16="http://schemas.microsoft.com/office/drawing/2014/chart" uri="{C3380CC4-5D6E-409C-BE32-E72D297353CC}">
              <c16:uniqueId val="{00000001-D7C6-4347-B5A0-5563E87EBA32}"/>
            </c:ext>
          </c:extLst>
        </c:ser>
        <c:ser>
          <c:idx val="2"/>
          <c:order val="2"/>
          <c:tx>
            <c:strRef>
              <c:f>'Ark1'!$D$1</c:f>
              <c:strCache>
                <c:ptCount val="1"/>
                <c:pt idx="0">
                  <c:v>Foresatte  2024 - Skolefrukt (767)</c:v>
                </c:pt>
              </c:strCache>
            </c:strRef>
          </c:tx>
          <c:spPr>
            <a:solidFill>
              <a:schemeClr val="accent2">
                <a:lumMod val="20000"/>
                <a:lumOff val="80000"/>
              </a:schemeClr>
            </a:solidFill>
          </c:spPr>
          <c:invertIfNegative val="0"/>
          <c:dLbls>
            <c:spPr>
              <a:noFill/>
              <a:ln>
                <a:noFill/>
              </a:ln>
              <a:effectLst/>
            </c:spPr>
            <c:txPr>
              <a:bodyPr wrap="square" lIns="38100" tIns="19050" rIns="38100" bIns="19050" anchor="ctr">
                <a:spAutoFit/>
              </a:bodyPr>
              <a:lstStyle/>
              <a:p>
                <a:pPr>
                  <a:defRPr sz="1200" b="1"/>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'Ark1'!$A$2:$A$4</c:f>
              <c:strCache>
                <c:ptCount val="3"/>
                <c:pt idx="0">
                  <c:v>Vet ikke</c:v>
                </c:pt>
                <c:pt idx="1">
                  <c:v>Nei</c:v>
                </c:pt>
                <c:pt idx="2">
                  <c:v>Ja</c:v>
                </c:pt>
              </c:strCache>
            </c:strRef>
          </c:cat>
          <c:val>
            <c:numRef>
              <c:f>'Ark1'!$D$2:$D$4</c:f>
              <c:numCache>
                <c:formatCode>General</c:formatCode>
                <c:ptCount val="3"/>
                <c:pt idx="0">
                  <c:v>36</c:v>
                </c:pt>
                <c:pt idx="1">
                  <c:v>18</c:v>
                </c:pt>
                <c:pt idx="2">
                  <c:v>46</c:v>
                </c:pt>
              </c:numCache>
            </c:numRef>
          </c:val>
          <c:extLst>
            <c:ext xmlns:c16="http://schemas.microsoft.com/office/drawing/2014/chart" uri="{C3380CC4-5D6E-409C-BE32-E72D297353CC}">
              <c16:uniqueId val="{00000000-9994-4160-89E1-BD6AB48AC674}"/>
            </c:ext>
          </c:extLst>
        </c:ser>
        <c:ser>
          <c:idx val="3"/>
          <c:order val="3"/>
          <c:tx>
            <c:strRef>
              <c:f>'Ark1'!$E$1</c:f>
              <c:strCache>
                <c:ptCount val="1"/>
                <c:pt idx="0">
                  <c:v>Foresatte  2025 - Skolefrukt (767)2</c:v>
                </c:pt>
              </c:strCache>
            </c:strRef>
          </c:tx>
          <c:spPr>
            <a:solidFill>
              <a:srgbClr val="F4911D"/>
            </a:solidFill>
          </c:spPr>
          <c:invertIfNegative val="0"/>
          <c:dLbls>
            <c:spPr>
              <a:noFill/>
              <a:ln>
                <a:noFill/>
              </a:ln>
              <a:effectLst/>
            </c:spPr>
            <c:txPr>
              <a:bodyPr wrap="square" lIns="38100" tIns="19050" rIns="38100" bIns="19050" anchor="ctr">
                <a:spAutoFit/>
              </a:bodyPr>
              <a:lstStyle/>
              <a:p>
                <a:pPr>
                  <a:defRPr sz="1200" b="1"/>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'Ark1'!$A$2:$A$4</c:f>
              <c:strCache>
                <c:ptCount val="3"/>
                <c:pt idx="0">
                  <c:v>Vet ikke</c:v>
                </c:pt>
                <c:pt idx="1">
                  <c:v>Nei</c:v>
                </c:pt>
                <c:pt idx="2">
                  <c:v>Ja</c:v>
                </c:pt>
              </c:strCache>
            </c:strRef>
          </c:cat>
          <c:val>
            <c:numRef>
              <c:f>'Ark1'!$E$2:$E$4</c:f>
              <c:numCache>
                <c:formatCode>General</c:formatCode>
                <c:ptCount val="3"/>
                <c:pt idx="0">
                  <c:v>20</c:v>
                </c:pt>
                <c:pt idx="1">
                  <c:v>33</c:v>
                </c:pt>
                <c:pt idx="2">
                  <c:v>47</c:v>
                </c:pt>
              </c:numCache>
            </c:numRef>
          </c:val>
          <c:extLst>
            <c:ext xmlns:c16="http://schemas.microsoft.com/office/drawing/2014/chart" uri="{C3380CC4-5D6E-409C-BE32-E72D297353CC}">
              <c16:uniqueId val="{00000000-6E53-462F-AECC-1E266A0C968F}"/>
            </c:ext>
          </c:extLst>
        </c:ser>
        <c:dLbls>
          <c:showLegendKey val="0"/>
          <c:showVal val="0"/>
          <c:showCatName val="0"/>
          <c:showSerName val="0"/>
          <c:showPercent val="0"/>
          <c:showBubbleSize val="0"/>
        </c:dLbls>
        <c:gapWidth val="150"/>
        <c:axId val="52176768"/>
        <c:axId val="52178304"/>
      </c:barChart>
      <c:catAx>
        <c:axId val="52176768"/>
        <c:scaling>
          <c:orientation val="minMax"/>
        </c:scaling>
        <c:delete val="0"/>
        <c:axPos val="l"/>
        <c:numFmt formatCode="General" sourceLinked="1"/>
        <c:majorTickMark val="out"/>
        <c:minorTickMark val="none"/>
        <c:tickLblPos val="nextTo"/>
        <c:txPr>
          <a:bodyPr/>
          <a:lstStyle/>
          <a:p>
            <a:pPr>
              <a:defRPr sz="1000" b="1" baseline="0"/>
            </a:pPr>
            <a:endParaRPr lang="nb-NO"/>
          </a:p>
        </c:txPr>
        <c:crossAx val="52178304"/>
        <c:crosses val="autoZero"/>
        <c:auto val="1"/>
        <c:lblAlgn val="ctr"/>
        <c:lblOffset val="100"/>
        <c:noMultiLvlLbl val="0"/>
      </c:catAx>
      <c:valAx>
        <c:axId val="52178304"/>
        <c:scaling>
          <c:orientation val="minMax"/>
          <c:max val="80"/>
        </c:scaling>
        <c:delete val="0"/>
        <c:axPos val="b"/>
        <c:majorGridlines/>
        <c:numFmt formatCode="General" sourceLinked="1"/>
        <c:majorTickMark val="out"/>
        <c:minorTickMark val="none"/>
        <c:tickLblPos val="nextTo"/>
        <c:txPr>
          <a:bodyPr/>
          <a:lstStyle/>
          <a:p>
            <a:pPr>
              <a:defRPr sz="1000"/>
            </a:pPr>
            <a:endParaRPr lang="nb-NO"/>
          </a:p>
        </c:txPr>
        <c:crossAx val="52176768"/>
        <c:crosses val="autoZero"/>
        <c:crossBetween val="between"/>
      </c:valAx>
    </c:plotArea>
    <c:legend>
      <c:legendPos val="r"/>
      <c:overlay val="0"/>
      <c:spPr>
        <a:solidFill>
          <a:schemeClr val="bg1"/>
        </a:solidFill>
        <a:ln>
          <a:solidFill>
            <a:schemeClr val="bg2">
              <a:lumMod val="50000"/>
            </a:schemeClr>
          </a:solidFill>
        </a:ln>
      </c:spPr>
      <c:txPr>
        <a:bodyPr/>
        <a:lstStyle/>
        <a:p>
          <a:pPr>
            <a:defRPr sz="1000"/>
          </a:pPr>
          <a:endParaRPr lang="nb-NO"/>
        </a:p>
      </c:txPr>
    </c:legend>
    <c:plotVisOnly val="1"/>
    <c:dispBlanksAs val="gap"/>
    <c:showDLblsOverMax val="0"/>
  </c:chart>
  <c:spPr>
    <a:ln>
      <a:noFill/>
    </a:ln>
  </c:spPr>
  <c:txPr>
    <a:bodyPr/>
    <a:lstStyle/>
    <a:p>
      <a:pPr>
        <a:defRPr sz="1800"/>
      </a:pPr>
      <a:endParaRPr lang="nb-NO"/>
    </a:p>
  </c:txPr>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843895536239076"/>
          <c:y val="9.8210838104777806E-2"/>
          <c:w val="0.53025442972163372"/>
          <c:h val="0.56101277873282029"/>
        </c:manualLayout>
      </c:layout>
      <c:barChart>
        <c:barDir val="bar"/>
        <c:grouping val="clustered"/>
        <c:varyColors val="0"/>
        <c:ser>
          <c:idx val="0"/>
          <c:order val="0"/>
          <c:tx>
            <c:strRef>
              <c:f>'Ark1'!$B$1</c:f>
              <c:strCache>
                <c:ptCount val="1"/>
                <c:pt idx="0">
                  <c:v>Foresatte 2022 -Fruktpause (119)</c:v>
                </c:pt>
              </c:strCache>
            </c:strRef>
          </c:tx>
          <c:spPr>
            <a:solidFill>
              <a:schemeClr val="tx2">
                <a:lumMod val="25000"/>
                <a:lumOff val="75000"/>
              </a:schemeClr>
            </a:solidFill>
          </c:spPr>
          <c:invertIfNegative val="0"/>
          <c:dLbls>
            <c:spPr>
              <a:noFill/>
              <a:ln>
                <a:noFill/>
              </a:ln>
              <a:effectLst/>
            </c:spPr>
            <c:txPr>
              <a:bodyPr/>
              <a:lstStyle/>
              <a:p>
                <a:pPr>
                  <a:defRPr sz="1000" b="0"/>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'Ark1'!$A$2:$A$4</c:f>
              <c:strCache>
                <c:ptCount val="3"/>
                <c:pt idx="0">
                  <c:v>Vet ikke</c:v>
                </c:pt>
                <c:pt idx="1">
                  <c:v>Nei</c:v>
                </c:pt>
                <c:pt idx="2">
                  <c:v>Ja</c:v>
                </c:pt>
              </c:strCache>
            </c:strRef>
          </c:cat>
          <c:val>
            <c:numRef>
              <c:f>'Ark1'!$B$2:$B$4</c:f>
              <c:numCache>
                <c:formatCode>General</c:formatCode>
                <c:ptCount val="3"/>
                <c:pt idx="0">
                  <c:v>14</c:v>
                </c:pt>
                <c:pt idx="1">
                  <c:v>13</c:v>
                </c:pt>
                <c:pt idx="2">
                  <c:v>72</c:v>
                </c:pt>
              </c:numCache>
            </c:numRef>
          </c:val>
          <c:extLst>
            <c:ext xmlns:c16="http://schemas.microsoft.com/office/drawing/2014/chart" uri="{C3380CC4-5D6E-409C-BE32-E72D297353CC}">
              <c16:uniqueId val="{00000000-BFB9-482B-896C-BCB1549128FD}"/>
            </c:ext>
          </c:extLst>
        </c:ser>
        <c:ser>
          <c:idx val="1"/>
          <c:order val="1"/>
          <c:tx>
            <c:strRef>
              <c:f>'Ark1'!$C$1</c:f>
              <c:strCache>
                <c:ptCount val="1"/>
                <c:pt idx="0">
                  <c:v>Foresatte  2023 - Fruktpause (97)</c:v>
                </c:pt>
              </c:strCache>
            </c:strRef>
          </c:tx>
          <c:spPr>
            <a:solidFill>
              <a:schemeClr val="accent4">
                <a:lumMod val="20000"/>
                <a:lumOff val="80000"/>
              </a:schemeClr>
            </a:solidFill>
          </c:spPr>
          <c:invertIfNegative val="0"/>
          <c:dLbls>
            <c:spPr>
              <a:noFill/>
              <a:ln>
                <a:noFill/>
              </a:ln>
              <a:effectLst/>
            </c:spPr>
            <c:txPr>
              <a:bodyPr wrap="square" lIns="38100" tIns="19050" rIns="38100" bIns="19050" anchor="ctr">
                <a:spAutoFit/>
              </a:bodyPr>
              <a:lstStyle/>
              <a:p>
                <a:pPr>
                  <a:defRPr sz="1000" b="0"/>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'Ark1'!$A$2:$A$4</c:f>
              <c:strCache>
                <c:ptCount val="3"/>
                <c:pt idx="0">
                  <c:v>Vet ikke</c:v>
                </c:pt>
                <c:pt idx="1">
                  <c:v>Nei</c:v>
                </c:pt>
                <c:pt idx="2">
                  <c:v>Ja</c:v>
                </c:pt>
              </c:strCache>
            </c:strRef>
          </c:cat>
          <c:val>
            <c:numRef>
              <c:f>'Ark1'!$C$2:$C$4</c:f>
              <c:numCache>
                <c:formatCode>General</c:formatCode>
                <c:ptCount val="3"/>
                <c:pt idx="0">
                  <c:v>21</c:v>
                </c:pt>
                <c:pt idx="1">
                  <c:v>30</c:v>
                </c:pt>
                <c:pt idx="2">
                  <c:v>49</c:v>
                </c:pt>
              </c:numCache>
            </c:numRef>
          </c:val>
          <c:extLst>
            <c:ext xmlns:c16="http://schemas.microsoft.com/office/drawing/2014/chart" uri="{C3380CC4-5D6E-409C-BE32-E72D297353CC}">
              <c16:uniqueId val="{00000001-D7C6-4347-B5A0-5563E87EBA32}"/>
            </c:ext>
          </c:extLst>
        </c:ser>
        <c:ser>
          <c:idx val="2"/>
          <c:order val="2"/>
          <c:tx>
            <c:strRef>
              <c:f>'Ark1'!$D$1</c:f>
              <c:strCache>
                <c:ptCount val="1"/>
                <c:pt idx="0">
                  <c:v>Foresatte  2024 - Fruktpause (67)</c:v>
                </c:pt>
              </c:strCache>
            </c:strRef>
          </c:tx>
          <c:spPr>
            <a:solidFill>
              <a:schemeClr val="accent2">
                <a:lumMod val="20000"/>
                <a:lumOff val="80000"/>
              </a:schemeClr>
            </a:solidFill>
          </c:spPr>
          <c:invertIfNegative val="0"/>
          <c:dLbls>
            <c:spPr>
              <a:noFill/>
              <a:ln>
                <a:noFill/>
              </a:ln>
              <a:effectLst/>
            </c:spPr>
            <c:txPr>
              <a:bodyPr wrap="square" lIns="38100" tIns="19050" rIns="38100" bIns="19050" anchor="ctr">
                <a:spAutoFit/>
              </a:bodyPr>
              <a:lstStyle/>
              <a:p>
                <a:pPr>
                  <a:defRPr sz="1000" b="0"/>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'Ark1'!$A$2:$A$4</c:f>
              <c:strCache>
                <c:ptCount val="3"/>
                <c:pt idx="0">
                  <c:v>Vet ikke</c:v>
                </c:pt>
                <c:pt idx="1">
                  <c:v>Nei</c:v>
                </c:pt>
                <c:pt idx="2">
                  <c:v>Ja</c:v>
                </c:pt>
              </c:strCache>
            </c:strRef>
          </c:cat>
          <c:val>
            <c:numRef>
              <c:f>'Ark1'!$D$2:$D$4</c:f>
              <c:numCache>
                <c:formatCode>General</c:formatCode>
                <c:ptCount val="3"/>
                <c:pt idx="0">
                  <c:v>37</c:v>
                </c:pt>
                <c:pt idx="1">
                  <c:v>12</c:v>
                </c:pt>
                <c:pt idx="2">
                  <c:v>51</c:v>
                </c:pt>
              </c:numCache>
            </c:numRef>
          </c:val>
          <c:extLst>
            <c:ext xmlns:c16="http://schemas.microsoft.com/office/drawing/2014/chart" uri="{C3380CC4-5D6E-409C-BE32-E72D297353CC}">
              <c16:uniqueId val="{00000000-9994-4160-89E1-BD6AB48AC674}"/>
            </c:ext>
          </c:extLst>
        </c:ser>
        <c:ser>
          <c:idx val="3"/>
          <c:order val="3"/>
          <c:tx>
            <c:strRef>
              <c:f>'Ark1'!$E$1</c:f>
              <c:strCache>
                <c:ptCount val="1"/>
                <c:pt idx="0">
                  <c:v>Foresatte  2025 - Fruktpause (48)</c:v>
                </c:pt>
              </c:strCache>
            </c:strRef>
          </c:tx>
          <c:spPr>
            <a:solidFill>
              <a:srgbClr val="F3C414"/>
            </a:solidFill>
          </c:spPr>
          <c:invertIfNegative val="0"/>
          <c:dPt>
            <c:idx val="2"/>
            <c:invertIfNegative val="0"/>
            <c:bubble3D val="0"/>
            <c:spPr>
              <a:solidFill>
                <a:srgbClr val="F4911D"/>
              </a:solidFill>
            </c:spPr>
            <c:extLst>
              <c:ext xmlns:c16="http://schemas.microsoft.com/office/drawing/2014/chart" uri="{C3380CC4-5D6E-409C-BE32-E72D297353CC}">
                <c16:uniqueId val="{00000000-EBA7-4E2F-925D-3105D7319CA2}"/>
              </c:ext>
            </c:extLst>
          </c:dPt>
          <c:dLbls>
            <c:spPr>
              <a:noFill/>
              <a:ln>
                <a:noFill/>
              </a:ln>
              <a:effectLst/>
            </c:spPr>
            <c:txPr>
              <a:bodyPr wrap="square" lIns="38100" tIns="19050" rIns="38100" bIns="19050" anchor="ctr">
                <a:spAutoFit/>
              </a:bodyPr>
              <a:lstStyle/>
              <a:p>
                <a:pPr>
                  <a:defRPr sz="1200" b="1"/>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'Ark1'!$A$2:$A$4</c:f>
              <c:strCache>
                <c:ptCount val="3"/>
                <c:pt idx="0">
                  <c:v>Vet ikke</c:v>
                </c:pt>
                <c:pt idx="1">
                  <c:v>Nei</c:v>
                </c:pt>
                <c:pt idx="2">
                  <c:v>Ja</c:v>
                </c:pt>
              </c:strCache>
            </c:strRef>
          </c:cat>
          <c:val>
            <c:numRef>
              <c:f>'Ark1'!$E$2:$E$4</c:f>
              <c:numCache>
                <c:formatCode>General</c:formatCode>
                <c:ptCount val="3"/>
                <c:pt idx="0">
                  <c:v>19</c:v>
                </c:pt>
                <c:pt idx="1">
                  <c:v>21</c:v>
                </c:pt>
                <c:pt idx="2">
                  <c:v>60</c:v>
                </c:pt>
              </c:numCache>
            </c:numRef>
          </c:val>
          <c:extLst>
            <c:ext xmlns:c16="http://schemas.microsoft.com/office/drawing/2014/chart" uri="{C3380CC4-5D6E-409C-BE32-E72D297353CC}">
              <c16:uniqueId val="{00000000-2828-44C7-83B0-3BFC04419768}"/>
            </c:ext>
          </c:extLst>
        </c:ser>
        <c:ser>
          <c:idx val="4"/>
          <c:order val="4"/>
          <c:tx>
            <c:strRef>
              <c:f>'Ark1'!#REF!</c:f>
              <c:strCache>
                <c:ptCount val="1"/>
                <c:pt idx="0">
                  <c:v>#REF!</c:v>
                </c:pt>
              </c:strCache>
            </c:strRef>
          </c:tx>
          <c:invertIfNegative val="0"/>
          <c:cat>
            <c:strRef>
              <c:f>'Ark1'!$A$2:$A$4</c:f>
              <c:strCache>
                <c:ptCount val="3"/>
                <c:pt idx="0">
                  <c:v>Vet ikke</c:v>
                </c:pt>
                <c:pt idx="1">
                  <c:v>Nei</c:v>
                </c:pt>
                <c:pt idx="2">
                  <c:v>Ja</c:v>
                </c:pt>
              </c:strCache>
            </c:strRef>
          </c:cat>
          <c:val>
            <c:numRef>
              <c:f>'Ark1'!#REF!</c:f>
              <c:numCache>
                <c:formatCode>General</c:formatCode>
                <c:ptCount val="1"/>
                <c:pt idx="0">
                  <c:v>1</c:v>
                </c:pt>
              </c:numCache>
            </c:numRef>
          </c:val>
          <c:extLst>
            <c:ext xmlns:c16="http://schemas.microsoft.com/office/drawing/2014/chart" uri="{C3380CC4-5D6E-409C-BE32-E72D297353CC}">
              <c16:uniqueId val="{00000000-1959-4FEC-A413-A5AC0208F8D7}"/>
            </c:ext>
          </c:extLst>
        </c:ser>
        <c:dLbls>
          <c:showLegendKey val="0"/>
          <c:showVal val="0"/>
          <c:showCatName val="0"/>
          <c:showSerName val="0"/>
          <c:showPercent val="0"/>
          <c:showBubbleSize val="0"/>
        </c:dLbls>
        <c:gapWidth val="150"/>
        <c:axId val="52176768"/>
        <c:axId val="52178304"/>
      </c:barChart>
      <c:catAx>
        <c:axId val="52176768"/>
        <c:scaling>
          <c:orientation val="minMax"/>
        </c:scaling>
        <c:delete val="0"/>
        <c:axPos val="l"/>
        <c:numFmt formatCode="General" sourceLinked="1"/>
        <c:majorTickMark val="out"/>
        <c:minorTickMark val="none"/>
        <c:tickLblPos val="nextTo"/>
        <c:txPr>
          <a:bodyPr/>
          <a:lstStyle/>
          <a:p>
            <a:pPr>
              <a:defRPr sz="1000" b="1" baseline="0"/>
            </a:pPr>
            <a:endParaRPr lang="nb-NO"/>
          </a:p>
        </c:txPr>
        <c:crossAx val="52178304"/>
        <c:crosses val="autoZero"/>
        <c:auto val="1"/>
        <c:lblAlgn val="ctr"/>
        <c:lblOffset val="100"/>
        <c:noMultiLvlLbl val="0"/>
      </c:catAx>
      <c:valAx>
        <c:axId val="52178304"/>
        <c:scaling>
          <c:orientation val="minMax"/>
          <c:max val="80"/>
        </c:scaling>
        <c:delete val="0"/>
        <c:axPos val="b"/>
        <c:majorGridlines/>
        <c:numFmt formatCode="General" sourceLinked="1"/>
        <c:majorTickMark val="out"/>
        <c:minorTickMark val="none"/>
        <c:tickLblPos val="nextTo"/>
        <c:txPr>
          <a:bodyPr/>
          <a:lstStyle/>
          <a:p>
            <a:pPr>
              <a:defRPr sz="1000"/>
            </a:pPr>
            <a:endParaRPr lang="nb-NO"/>
          </a:p>
        </c:txPr>
        <c:crossAx val="52176768"/>
        <c:crosses val="autoZero"/>
        <c:crossBetween val="between"/>
      </c:valAx>
    </c:plotArea>
    <c:legend>
      <c:legendPos val="r"/>
      <c:layout>
        <c:manualLayout>
          <c:xMode val="edge"/>
          <c:yMode val="edge"/>
          <c:x val="0.71468341568111826"/>
          <c:y val="0.301277845648942"/>
          <c:w val="0.28531658431888168"/>
          <c:h val="0.3597704564815094"/>
        </c:manualLayout>
      </c:layout>
      <c:overlay val="0"/>
      <c:txPr>
        <a:bodyPr/>
        <a:lstStyle/>
        <a:p>
          <a:pPr>
            <a:defRPr sz="1100"/>
          </a:pPr>
          <a:endParaRPr lang="nb-NO"/>
        </a:p>
      </c:txPr>
    </c:legend>
    <c:plotVisOnly val="1"/>
    <c:dispBlanksAs val="gap"/>
    <c:showDLblsOverMax val="0"/>
  </c:chart>
  <c:spPr>
    <a:ln>
      <a:noFill/>
    </a:ln>
  </c:spPr>
  <c:txPr>
    <a:bodyPr/>
    <a:lstStyle/>
    <a:p>
      <a:pPr>
        <a:defRPr sz="1800"/>
      </a:pPr>
      <a:endParaRPr lang="nb-NO"/>
    </a:p>
  </c:txPr>
  <c:externalData r:id="rId1">
    <c:autoUpdate val="0"/>
  </c:externalData>
  <c:userShapes r:id="rId2"/>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33573116496007499"/>
          <c:y val="0.130854536621893"/>
          <c:w val="0.61788124708095682"/>
          <c:h val="0.62016257452875612"/>
        </c:manualLayout>
      </c:layout>
      <c:barChart>
        <c:barDir val="bar"/>
        <c:grouping val="stacked"/>
        <c:varyColors val="0"/>
        <c:ser>
          <c:idx val="0"/>
          <c:order val="0"/>
          <c:tx>
            <c:strRef>
              <c:f>'Ark1'!$B$1</c:f>
              <c:strCache>
                <c:ptCount val="1"/>
                <c:pt idx="0">
                  <c:v>Svært nyttig (6)</c:v>
                </c:pt>
              </c:strCache>
            </c:strRef>
          </c:tx>
          <c:spPr>
            <a:solidFill>
              <a:schemeClr val="accent4">
                <a:lumMod val="75000"/>
              </a:schemeClr>
            </a:solidFill>
          </c:spPr>
          <c:invertIfNegative val="0"/>
          <c:dLbls>
            <c:spPr>
              <a:noFill/>
              <a:ln>
                <a:noFill/>
              </a:ln>
              <a:effectLst/>
            </c:spPr>
            <c:txPr>
              <a:bodyPr/>
              <a:lstStyle/>
              <a:p>
                <a:pPr>
                  <a:defRPr sz="1400"/>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'Ark1'!$A$2:$A$3</c:f>
              <c:strCache>
                <c:ptCount val="2"/>
                <c:pt idx="0">
                  <c:v>2025 (29 som bekrefter å ha mottatt ranselpost Fruktpause)</c:v>
                </c:pt>
                <c:pt idx="1">
                  <c:v>2025 (282 som bekrefter å ha mottatt ranselpost Skolefrukt)</c:v>
                </c:pt>
              </c:strCache>
            </c:strRef>
          </c:cat>
          <c:val>
            <c:numRef>
              <c:f>'Ark1'!$B$2:$B$3</c:f>
              <c:numCache>
                <c:formatCode>0</c:formatCode>
                <c:ptCount val="2"/>
                <c:pt idx="0">
                  <c:v>38</c:v>
                </c:pt>
                <c:pt idx="1">
                  <c:v>27</c:v>
                </c:pt>
              </c:numCache>
            </c:numRef>
          </c:val>
          <c:extLst>
            <c:ext xmlns:c16="http://schemas.microsoft.com/office/drawing/2014/chart" uri="{C3380CC4-5D6E-409C-BE32-E72D297353CC}">
              <c16:uniqueId val="{00000000-9714-4E49-B30F-2CF9F0EF52BE}"/>
            </c:ext>
          </c:extLst>
        </c:ser>
        <c:ser>
          <c:idx val="1"/>
          <c:order val="1"/>
          <c:tx>
            <c:strRef>
              <c:f>'Ark1'!$C$1</c:f>
              <c:strCache>
                <c:ptCount val="1"/>
                <c:pt idx="0">
                  <c:v>5</c:v>
                </c:pt>
              </c:strCache>
            </c:strRef>
          </c:tx>
          <c:spPr>
            <a:solidFill>
              <a:schemeClr val="accent4">
                <a:lumMod val="60000"/>
                <a:lumOff val="40000"/>
              </a:schemeClr>
            </a:solidFill>
          </c:spPr>
          <c:invertIfNegative val="0"/>
          <c:dLbls>
            <c:spPr>
              <a:noFill/>
              <a:ln>
                <a:noFill/>
              </a:ln>
              <a:effectLst/>
            </c:spPr>
            <c:txPr>
              <a:bodyPr/>
              <a:lstStyle/>
              <a:p>
                <a:pPr>
                  <a:defRPr sz="1400"/>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'Ark1'!$A$2:$A$3</c:f>
              <c:strCache>
                <c:ptCount val="2"/>
                <c:pt idx="0">
                  <c:v>2025 (29 som bekrefter å ha mottatt ranselpost Fruktpause)</c:v>
                </c:pt>
                <c:pt idx="1">
                  <c:v>2025 (282 som bekrefter å ha mottatt ranselpost Skolefrukt)</c:v>
                </c:pt>
              </c:strCache>
            </c:strRef>
          </c:cat>
          <c:val>
            <c:numRef>
              <c:f>'Ark1'!$C$2:$C$3</c:f>
              <c:numCache>
                <c:formatCode>General</c:formatCode>
                <c:ptCount val="2"/>
                <c:pt idx="0">
                  <c:v>21</c:v>
                </c:pt>
                <c:pt idx="1">
                  <c:v>27</c:v>
                </c:pt>
              </c:numCache>
            </c:numRef>
          </c:val>
          <c:extLst>
            <c:ext xmlns:c16="http://schemas.microsoft.com/office/drawing/2014/chart" uri="{C3380CC4-5D6E-409C-BE32-E72D297353CC}">
              <c16:uniqueId val="{00000001-9714-4E49-B30F-2CF9F0EF52BE}"/>
            </c:ext>
          </c:extLst>
        </c:ser>
        <c:ser>
          <c:idx val="2"/>
          <c:order val="2"/>
          <c:tx>
            <c:strRef>
              <c:f>'Ark1'!$D$1</c:f>
              <c:strCache>
                <c:ptCount val="1"/>
                <c:pt idx="0">
                  <c:v>4</c:v>
                </c:pt>
              </c:strCache>
            </c:strRef>
          </c:tx>
          <c:spPr>
            <a:solidFill>
              <a:schemeClr val="accent4">
                <a:lumMod val="20000"/>
                <a:lumOff val="80000"/>
              </a:schemeClr>
            </a:solidFill>
          </c:spPr>
          <c:invertIfNegative val="0"/>
          <c:dLbls>
            <c:spPr>
              <a:noFill/>
              <a:ln>
                <a:noFill/>
              </a:ln>
              <a:effectLst/>
            </c:spPr>
            <c:txPr>
              <a:bodyPr/>
              <a:lstStyle/>
              <a:p>
                <a:pPr>
                  <a:defRPr sz="1400"/>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'Ark1'!$A$2:$A$3</c:f>
              <c:strCache>
                <c:ptCount val="2"/>
                <c:pt idx="0">
                  <c:v>2025 (29 som bekrefter å ha mottatt ranselpost Fruktpause)</c:v>
                </c:pt>
                <c:pt idx="1">
                  <c:v>2025 (282 som bekrefter å ha mottatt ranselpost Skolefrukt)</c:v>
                </c:pt>
              </c:strCache>
            </c:strRef>
          </c:cat>
          <c:val>
            <c:numRef>
              <c:f>'Ark1'!$D$2:$D$3</c:f>
              <c:numCache>
                <c:formatCode>General</c:formatCode>
                <c:ptCount val="2"/>
                <c:pt idx="0">
                  <c:v>14</c:v>
                </c:pt>
                <c:pt idx="1">
                  <c:v>23</c:v>
                </c:pt>
              </c:numCache>
            </c:numRef>
          </c:val>
          <c:extLst>
            <c:ext xmlns:c16="http://schemas.microsoft.com/office/drawing/2014/chart" uri="{C3380CC4-5D6E-409C-BE32-E72D297353CC}">
              <c16:uniqueId val="{00000002-9714-4E49-B30F-2CF9F0EF52BE}"/>
            </c:ext>
          </c:extLst>
        </c:ser>
        <c:ser>
          <c:idx val="3"/>
          <c:order val="3"/>
          <c:tx>
            <c:strRef>
              <c:f>'Ark1'!$E$1</c:f>
              <c:strCache>
                <c:ptCount val="1"/>
                <c:pt idx="0">
                  <c:v>3</c:v>
                </c:pt>
              </c:strCache>
            </c:strRef>
          </c:tx>
          <c:spPr>
            <a:solidFill>
              <a:schemeClr val="accent2">
                <a:lumMod val="20000"/>
                <a:lumOff val="80000"/>
              </a:schemeClr>
            </a:solidFill>
          </c:spPr>
          <c:invertIfNegative val="0"/>
          <c:dLbls>
            <c:spPr>
              <a:noFill/>
              <a:ln>
                <a:noFill/>
              </a:ln>
              <a:effectLst/>
            </c:spPr>
            <c:txPr>
              <a:bodyPr/>
              <a:lstStyle/>
              <a:p>
                <a:pPr>
                  <a:defRPr sz="1400"/>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'Ark1'!$A$2:$A$3</c:f>
              <c:strCache>
                <c:ptCount val="2"/>
                <c:pt idx="0">
                  <c:v>2025 (29 som bekrefter å ha mottatt ranselpost Fruktpause)</c:v>
                </c:pt>
                <c:pt idx="1">
                  <c:v>2025 (282 som bekrefter å ha mottatt ranselpost Skolefrukt)</c:v>
                </c:pt>
              </c:strCache>
            </c:strRef>
          </c:cat>
          <c:val>
            <c:numRef>
              <c:f>'Ark1'!$E$2:$E$3</c:f>
              <c:numCache>
                <c:formatCode>General</c:formatCode>
                <c:ptCount val="2"/>
                <c:pt idx="0">
                  <c:v>14</c:v>
                </c:pt>
                <c:pt idx="1">
                  <c:v>13</c:v>
                </c:pt>
              </c:numCache>
            </c:numRef>
          </c:val>
          <c:extLst>
            <c:ext xmlns:c16="http://schemas.microsoft.com/office/drawing/2014/chart" uri="{C3380CC4-5D6E-409C-BE32-E72D297353CC}">
              <c16:uniqueId val="{00000003-9714-4E49-B30F-2CF9F0EF52BE}"/>
            </c:ext>
          </c:extLst>
        </c:ser>
        <c:ser>
          <c:idx val="4"/>
          <c:order val="4"/>
          <c:tx>
            <c:strRef>
              <c:f>'Ark1'!$F$1</c:f>
              <c:strCache>
                <c:ptCount val="1"/>
                <c:pt idx="0">
                  <c:v>2</c:v>
                </c:pt>
              </c:strCache>
            </c:strRef>
          </c:tx>
          <c:spPr>
            <a:solidFill>
              <a:srgbClr val="F1857D"/>
            </a:solidFill>
          </c:spPr>
          <c:invertIfNegative val="0"/>
          <c:dLbls>
            <c:spPr>
              <a:noFill/>
              <a:ln>
                <a:noFill/>
              </a:ln>
              <a:effectLst/>
            </c:spPr>
            <c:txPr>
              <a:bodyPr/>
              <a:lstStyle/>
              <a:p>
                <a:pPr>
                  <a:defRPr sz="1400"/>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'Ark1'!$A$2:$A$3</c:f>
              <c:strCache>
                <c:ptCount val="2"/>
                <c:pt idx="0">
                  <c:v>2025 (29 som bekrefter å ha mottatt ranselpost Fruktpause)</c:v>
                </c:pt>
                <c:pt idx="1">
                  <c:v>2025 (282 som bekrefter å ha mottatt ranselpost Skolefrukt)</c:v>
                </c:pt>
              </c:strCache>
            </c:strRef>
          </c:cat>
          <c:val>
            <c:numRef>
              <c:f>'Ark1'!$F$2:$F$3</c:f>
              <c:numCache>
                <c:formatCode>General</c:formatCode>
                <c:ptCount val="2"/>
                <c:pt idx="0">
                  <c:v>3</c:v>
                </c:pt>
                <c:pt idx="1">
                  <c:v>4</c:v>
                </c:pt>
              </c:numCache>
            </c:numRef>
          </c:val>
          <c:extLst>
            <c:ext xmlns:c16="http://schemas.microsoft.com/office/drawing/2014/chart" uri="{C3380CC4-5D6E-409C-BE32-E72D297353CC}">
              <c16:uniqueId val="{00000004-9714-4E49-B30F-2CF9F0EF52BE}"/>
            </c:ext>
          </c:extLst>
        </c:ser>
        <c:ser>
          <c:idx val="5"/>
          <c:order val="5"/>
          <c:tx>
            <c:strRef>
              <c:f>'Ark1'!$G$1</c:f>
              <c:strCache>
                <c:ptCount val="1"/>
                <c:pt idx="0">
                  <c:v>Ikke nyttig i det hele tatt (1)</c:v>
                </c:pt>
              </c:strCache>
            </c:strRef>
          </c:tx>
          <c:spPr>
            <a:solidFill>
              <a:srgbClr val="C00000"/>
            </a:solidFill>
          </c:spPr>
          <c:invertIfNegative val="0"/>
          <c:dLbls>
            <c:spPr>
              <a:noFill/>
              <a:ln>
                <a:noFill/>
              </a:ln>
              <a:effectLst/>
            </c:spPr>
            <c:txPr>
              <a:bodyPr/>
              <a:lstStyle/>
              <a:p>
                <a:pPr>
                  <a:defRPr sz="1400"/>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'Ark1'!$A$2:$A$3</c:f>
              <c:strCache>
                <c:ptCount val="2"/>
                <c:pt idx="0">
                  <c:v>2025 (29 som bekrefter å ha mottatt ranselpost Fruktpause)</c:v>
                </c:pt>
                <c:pt idx="1">
                  <c:v>2025 (282 som bekrefter å ha mottatt ranselpost Skolefrukt)</c:v>
                </c:pt>
              </c:strCache>
            </c:strRef>
          </c:cat>
          <c:val>
            <c:numRef>
              <c:f>'Ark1'!$G$2:$G$3</c:f>
              <c:numCache>
                <c:formatCode>General</c:formatCode>
                <c:ptCount val="2"/>
                <c:pt idx="0">
                  <c:v>7</c:v>
                </c:pt>
                <c:pt idx="1">
                  <c:v>2</c:v>
                </c:pt>
              </c:numCache>
            </c:numRef>
          </c:val>
          <c:extLst>
            <c:ext xmlns:c16="http://schemas.microsoft.com/office/drawing/2014/chart" uri="{C3380CC4-5D6E-409C-BE32-E72D297353CC}">
              <c16:uniqueId val="{00000005-9714-4E49-B30F-2CF9F0EF52BE}"/>
            </c:ext>
          </c:extLst>
        </c:ser>
        <c:ser>
          <c:idx val="6"/>
          <c:order val="6"/>
          <c:tx>
            <c:strRef>
              <c:f>'Ark1'!$H$1</c:f>
              <c:strCache>
                <c:ptCount val="1"/>
                <c:pt idx="0">
                  <c:v>Vet ikke</c:v>
                </c:pt>
              </c:strCache>
            </c:strRef>
          </c:tx>
          <c:spPr>
            <a:solidFill>
              <a:schemeClr val="bg1">
                <a:lumMod val="85000"/>
              </a:schemeClr>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'Ark1'!$A$2:$A$3</c:f>
              <c:strCache>
                <c:ptCount val="2"/>
                <c:pt idx="0">
                  <c:v>2025 (29 som bekrefter å ha mottatt ranselpost Fruktpause)</c:v>
                </c:pt>
                <c:pt idx="1">
                  <c:v>2025 (282 som bekrefter å ha mottatt ranselpost Skolefrukt)</c:v>
                </c:pt>
              </c:strCache>
            </c:strRef>
          </c:cat>
          <c:val>
            <c:numRef>
              <c:f>'Ark1'!$H$2:$H$3</c:f>
              <c:numCache>
                <c:formatCode>General</c:formatCode>
                <c:ptCount val="2"/>
                <c:pt idx="0">
                  <c:v>3</c:v>
                </c:pt>
                <c:pt idx="1">
                  <c:v>5</c:v>
                </c:pt>
              </c:numCache>
            </c:numRef>
          </c:val>
          <c:extLst>
            <c:ext xmlns:c16="http://schemas.microsoft.com/office/drawing/2014/chart" uri="{C3380CC4-5D6E-409C-BE32-E72D297353CC}">
              <c16:uniqueId val="{00000000-02E7-47BA-BB1A-68D6620A776C}"/>
            </c:ext>
          </c:extLst>
        </c:ser>
        <c:dLbls>
          <c:showLegendKey val="0"/>
          <c:showVal val="0"/>
          <c:showCatName val="0"/>
          <c:showSerName val="0"/>
          <c:showPercent val="0"/>
          <c:showBubbleSize val="0"/>
        </c:dLbls>
        <c:gapWidth val="150"/>
        <c:overlap val="100"/>
        <c:axId val="39102720"/>
        <c:axId val="39112704"/>
      </c:barChart>
      <c:catAx>
        <c:axId val="39102720"/>
        <c:scaling>
          <c:orientation val="minMax"/>
        </c:scaling>
        <c:delete val="0"/>
        <c:axPos val="l"/>
        <c:numFmt formatCode="General" sourceLinked="1"/>
        <c:majorTickMark val="out"/>
        <c:minorTickMark val="none"/>
        <c:tickLblPos val="nextTo"/>
        <c:txPr>
          <a:bodyPr/>
          <a:lstStyle/>
          <a:p>
            <a:pPr>
              <a:defRPr sz="1200" b="1" baseline="0"/>
            </a:pPr>
            <a:endParaRPr lang="nb-NO"/>
          </a:p>
        </c:txPr>
        <c:crossAx val="39112704"/>
        <c:crosses val="autoZero"/>
        <c:auto val="1"/>
        <c:lblAlgn val="ctr"/>
        <c:lblOffset val="100"/>
        <c:noMultiLvlLbl val="0"/>
      </c:catAx>
      <c:valAx>
        <c:axId val="39112704"/>
        <c:scaling>
          <c:orientation val="minMax"/>
          <c:max val="100"/>
        </c:scaling>
        <c:delete val="0"/>
        <c:axPos val="b"/>
        <c:majorGridlines/>
        <c:numFmt formatCode="0" sourceLinked="1"/>
        <c:majorTickMark val="out"/>
        <c:minorTickMark val="none"/>
        <c:tickLblPos val="nextTo"/>
        <c:txPr>
          <a:bodyPr/>
          <a:lstStyle/>
          <a:p>
            <a:pPr>
              <a:defRPr sz="1000"/>
            </a:pPr>
            <a:endParaRPr lang="nb-NO"/>
          </a:p>
        </c:txPr>
        <c:crossAx val="39102720"/>
        <c:crosses val="autoZero"/>
        <c:crossBetween val="between"/>
      </c:valAx>
      <c:spPr>
        <a:ln>
          <a:solidFill>
            <a:schemeClr val="accent1"/>
          </a:solidFill>
        </a:ln>
      </c:spPr>
    </c:plotArea>
    <c:legend>
      <c:legendPos val="b"/>
      <c:layout>
        <c:manualLayout>
          <c:xMode val="edge"/>
          <c:yMode val="edge"/>
          <c:x val="8.1031914542594438E-2"/>
          <c:y val="0.88052517583085255"/>
          <c:w val="0.9189680854574056"/>
          <c:h val="6.2740961485502969E-2"/>
        </c:manualLayout>
      </c:layout>
      <c:overlay val="0"/>
      <c:txPr>
        <a:bodyPr/>
        <a:lstStyle/>
        <a:p>
          <a:pPr>
            <a:defRPr sz="1200"/>
          </a:pPr>
          <a:endParaRPr lang="nb-NO"/>
        </a:p>
      </c:txPr>
    </c:legend>
    <c:plotVisOnly val="1"/>
    <c:dispBlanksAs val="gap"/>
    <c:showDLblsOverMax val="0"/>
  </c:chart>
  <c:txPr>
    <a:bodyPr/>
    <a:lstStyle/>
    <a:p>
      <a:pPr>
        <a:defRPr sz="1800"/>
      </a:pPr>
      <a:endParaRPr lang="nb-NO"/>
    </a:p>
  </c:txPr>
  <c:externalData r:id="rId1">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33573116496007499"/>
          <c:y val="0.130854536621893"/>
          <c:w val="0.61788124708095682"/>
          <c:h val="0.62016257452875612"/>
        </c:manualLayout>
      </c:layout>
      <c:barChart>
        <c:barDir val="bar"/>
        <c:grouping val="stacked"/>
        <c:varyColors val="0"/>
        <c:ser>
          <c:idx val="0"/>
          <c:order val="0"/>
          <c:tx>
            <c:strRef>
              <c:f>'Ark1'!$B$1</c:f>
              <c:strCache>
                <c:ptCount val="1"/>
                <c:pt idx="0">
                  <c:v>Fast betaling til kr 75,- per måned</c:v>
                </c:pt>
              </c:strCache>
            </c:strRef>
          </c:tx>
          <c:spPr>
            <a:solidFill>
              <a:schemeClr val="accent4">
                <a:lumMod val="75000"/>
              </a:schemeClr>
            </a:solidFill>
          </c:spPr>
          <c:invertIfNegative val="0"/>
          <c:dLbls>
            <c:spPr>
              <a:noFill/>
              <a:ln>
                <a:noFill/>
              </a:ln>
              <a:effectLst/>
            </c:spPr>
            <c:txPr>
              <a:bodyPr/>
              <a:lstStyle/>
              <a:p>
                <a:pPr>
                  <a:defRPr sz="1400"/>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'Ark1'!$A$2:$A$4</c:f>
              <c:strCache>
                <c:ptCount val="3"/>
                <c:pt idx="0">
                  <c:v>2023 (1182 foresatte)</c:v>
                </c:pt>
                <c:pt idx="1">
                  <c:v>2024 (835 foresatte)</c:v>
                </c:pt>
                <c:pt idx="2">
                  <c:v>2025 (652 foresatte)</c:v>
                </c:pt>
              </c:strCache>
            </c:strRef>
          </c:cat>
          <c:val>
            <c:numRef>
              <c:f>'Ark1'!$B$2:$B$4</c:f>
              <c:numCache>
                <c:formatCode>0</c:formatCode>
                <c:ptCount val="3"/>
                <c:pt idx="0">
                  <c:v>17</c:v>
                </c:pt>
                <c:pt idx="1">
                  <c:v>23</c:v>
                </c:pt>
                <c:pt idx="2">
                  <c:v>27</c:v>
                </c:pt>
              </c:numCache>
            </c:numRef>
          </c:val>
          <c:extLst>
            <c:ext xmlns:c16="http://schemas.microsoft.com/office/drawing/2014/chart" uri="{C3380CC4-5D6E-409C-BE32-E72D297353CC}">
              <c16:uniqueId val="{00000000-9714-4E49-B30F-2CF9F0EF52BE}"/>
            </c:ext>
          </c:extLst>
        </c:ser>
        <c:ser>
          <c:idx val="1"/>
          <c:order val="1"/>
          <c:tx>
            <c:strRef>
              <c:f>'Ark1'!$C$1</c:f>
              <c:strCache>
                <c:ptCount val="1"/>
                <c:pt idx="0">
                  <c:v>Betale for ett semester</c:v>
                </c:pt>
              </c:strCache>
            </c:strRef>
          </c:tx>
          <c:spPr>
            <a:solidFill>
              <a:schemeClr val="accent4">
                <a:lumMod val="60000"/>
                <a:lumOff val="40000"/>
              </a:schemeClr>
            </a:solidFill>
          </c:spPr>
          <c:invertIfNegative val="0"/>
          <c:dLbls>
            <c:spPr>
              <a:noFill/>
              <a:ln>
                <a:noFill/>
              </a:ln>
              <a:effectLst/>
            </c:spPr>
            <c:txPr>
              <a:bodyPr/>
              <a:lstStyle/>
              <a:p>
                <a:pPr>
                  <a:defRPr sz="1400"/>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'Ark1'!$A$2:$A$4</c:f>
              <c:strCache>
                <c:ptCount val="3"/>
                <c:pt idx="0">
                  <c:v>2023 (1182 foresatte)</c:v>
                </c:pt>
                <c:pt idx="1">
                  <c:v>2024 (835 foresatte)</c:v>
                </c:pt>
                <c:pt idx="2">
                  <c:v>2025 (652 foresatte)</c:v>
                </c:pt>
              </c:strCache>
            </c:strRef>
          </c:cat>
          <c:val>
            <c:numRef>
              <c:f>'Ark1'!$C$2:$C$4</c:f>
              <c:numCache>
                <c:formatCode>General</c:formatCode>
                <c:ptCount val="3"/>
                <c:pt idx="0">
                  <c:v>73</c:v>
                </c:pt>
                <c:pt idx="1">
                  <c:v>67</c:v>
                </c:pt>
                <c:pt idx="2">
                  <c:v>62</c:v>
                </c:pt>
              </c:numCache>
            </c:numRef>
          </c:val>
          <c:extLst>
            <c:ext xmlns:c16="http://schemas.microsoft.com/office/drawing/2014/chart" uri="{C3380CC4-5D6E-409C-BE32-E72D297353CC}">
              <c16:uniqueId val="{00000001-9714-4E49-B30F-2CF9F0EF52BE}"/>
            </c:ext>
          </c:extLst>
        </c:ser>
        <c:ser>
          <c:idx val="2"/>
          <c:order val="2"/>
          <c:tx>
            <c:strRef>
              <c:f>'Ark1'!$D$1</c:f>
              <c:strCache>
                <c:ptCount val="1"/>
                <c:pt idx="0">
                  <c:v>Husker ikke</c:v>
                </c:pt>
              </c:strCache>
            </c:strRef>
          </c:tx>
          <c:spPr>
            <a:solidFill>
              <a:schemeClr val="bg1">
                <a:lumMod val="85000"/>
              </a:schemeClr>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'Ark1'!$A$2:$A$4</c:f>
              <c:strCache>
                <c:ptCount val="3"/>
                <c:pt idx="0">
                  <c:v>2023 (1182 foresatte)</c:v>
                </c:pt>
                <c:pt idx="1">
                  <c:v>2024 (835 foresatte)</c:v>
                </c:pt>
                <c:pt idx="2">
                  <c:v>2025 (652 foresatte)</c:v>
                </c:pt>
              </c:strCache>
            </c:strRef>
          </c:cat>
          <c:val>
            <c:numRef>
              <c:f>'Ark1'!$D$2:$D$4</c:f>
              <c:numCache>
                <c:formatCode>General</c:formatCode>
                <c:ptCount val="3"/>
                <c:pt idx="0">
                  <c:v>9</c:v>
                </c:pt>
                <c:pt idx="1">
                  <c:v>9</c:v>
                </c:pt>
                <c:pt idx="2">
                  <c:v>11</c:v>
                </c:pt>
              </c:numCache>
            </c:numRef>
          </c:val>
          <c:extLst>
            <c:ext xmlns:c16="http://schemas.microsoft.com/office/drawing/2014/chart" uri="{C3380CC4-5D6E-409C-BE32-E72D297353CC}">
              <c16:uniqueId val="{00000002-9714-4E49-B30F-2CF9F0EF52BE}"/>
            </c:ext>
          </c:extLst>
        </c:ser>
        <c:dLbls>
          <c:showLegendKey val="0"/>
          <c:showVal val="0"/>
          <c:showCatName val="0"/>
          <c:showSerName val="0"/>
          <c:showPercent val="0"/>
          <c:showBubbleSize val="0"/>
        </c:dLbls>
        <c:gapWidth val="150"/>
        <c:overlap val="100"/>
        <c:axId val="39102720"/>
        <c:axId val="39112704"/>
      </c:barChart>
      <c:catAx>
        <c:axId val="39102720"/>
        <c:scaling>
          <c:orientation val="minMax"/>
        </c:scaling>
        <c:delete val="0"/>
        <c:axPos val="l"/>
        <c:numFmt formatCode="General" sourceLinked="1"/>
        <c:majorTickMark val="out"/>
        <c:minorTickMark val="none"/>
        <c:tickLblPos val="nextTo"/>
        <c:txPr>
          <a:bodyPr/>
          <a:lstStyle/>
          <a:p>
            <a:pPr>
              <a:defRPr sz="1200" b="1" baseline="0"/>
            </a:pPr>
            <a:endParaRPr lang="nb-NO"/>
          </a:p>
        </c:txPr>
        <c:crossAx val="39112704"/>
        <c:crosses val="autoZero"/>
        <c:auto val="1"/>
        <c:lblAlgn val="ctr"/>
        <c:lblOffset val="100"/>
        <c:noMultiLvlLbl val="0"/>
      </c:catAx>
      <c:valAx>
        <c:axId val="39112704"/>
        <c:scaling>
          <c:orientation val="minMax"/>
          <c:max val="100"/>
        </c:scaling>
        <c:delete val="0"/>
        <c:axPos val="b"/>
        <c:majorGridlines/>
        <c:numFmt formatCode="0" sourceLinked="1"/>
        <c:majorTickMark val="out"/>
        <c:minorTickMark val="none"/>
        <c:tickLblPos val="nextTo"/>
        <c:txPr>
          <a:bodyPr/>
          <a:lstStyle/>
          <a:p>
            <a:pPr>
              <a:defRPr sz="1000"/>
            </a:pPr>
            <a:endParaRPr lang="nb-NO"/>
          </a:p>
        </c:txPr>
        <c:crossAx val="39102720"/>
        <c:crosses val="autoZero"/>
        <c:crossBetween val="between"/>
      </c:valAx>
      <c:spPr>
        <a:ln>
          <a:solidFill>
            <a:schemeClr val="accent1"/>
          </a:solidFill>
        </a:ln>
      </c:spPr>
    </c:plotArea>
    <c:legend>
      <c:legendPos val="b"/>
      <c:layout>
        <c:manualLayout>
          <c:xMode val="edge"/>
          <c:yMode val="edge"/>
          <c:x val="8.1031914542594438E-2"/>
          <c:y val="0.88052517583085255"/>
          <c:w val="0.9189680854574056"/>
          <c:h val="6.2740961485502969E-2"/>
        </c:manualLayout>
      </c:layout>
      <c:overlay val="0"/>
      <c:txPr>
        <a:bodyPr/>
        <a:lstStyle/>
        <a:p>
          <a:pPr>
            <a:defRPr sz="1200"/>
          </a:pPr>
          <a:endParaRPr lang="nb-NO"/>
        </a:p>
      </c:txPr>
    </c:legend>
    <c:plotVisOnly val="1"/>
    <c:dispBlanksAs val="gap"/>
    <c:showDLblsOverMax val="0"/>
  </c:chart>
  <c:txPr>
    <a:bodyPr/>
    <a:lstStyle/>
    <a:p>
      <a:pPr>
        <a:defRPr sz="1800"/>
      </a:pPr>
      <a:endParaRPr lang="nb-NO"/>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33573116496007499"/>
          <c:y val="0.11827360479307666"/>
          <c:w val="0.63089158843230764"/>
          <c:h val="0.63274344465401822"/>
        </c:manualLayout>
      </c:layout>
      <c:barChart>
        <c:barDir val="bar"/>
        <c:grouping val="stacked"/>
        <c:varyColors val="0"/>
        <c:ser>
          <c:idx val="0"/>
          <c:order val="0"/>
          <c:tx>
            <c:strRef>
              <c:f>'Ark1'!$B$1</c:f>
              <c:strCache>
                <c:ptCount val="1"/>
                <c:pt idx="0">
                  <c:v>Svært god erfaring (6)</c:v>
                </c:pt>
              </c:strCache>
            </c:strRef>
          </c:tx>
          <c:spPr>
            <a:solidFill>
              <a:schemeClr val="accent4">
                <a:lumMod val="75000"/>
              </a:schemeClr>
            </a:solidFill>
          </c:spPr>
          <c:invertIfNegative val="0"/>
          <c:dLbls>
            <c:spPr>
              <a:noFill/>
              <a:ln>
                <a:noFill/>
              </a:ln>
              <a:effectLst/>
            </c:spPr>
            <c:txPr>
              <a:bodyPr/>
              <a:lstStyle/>
              <a:p>
                <a:pPr>
                  <a:defRPr sz="1400"/>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'Ark1'!$A$2:$A$5</c:f>
              <c:strCache>
                <c:ptCount val="4"/>
                <c:pt idx="0">
                  <c:v>2022 (757)</c:v>
                </c:pt>
                <c:pt idx="1">
                  <c:v>2023 (593)</c:v>
                </c:pt>
                <c:pt idx="2">
                  <c:v>2024 (443)</c:v>
                </c:pt>
                <c:pt idx="3">
                  <c:v>2025 (302)</c:v>
                </c:pt>
              </c:strCache>
            </c:strRef>
          </c:cat>
          <c:val>
            <c:numRef>
              <c:f>'Ark1'!$B$2:$B$5</c:f>
              <c:numCache>
                <c:formatCode>0</c:formatCode>
                <c:ptCount val="4"/>
                <c:pt idx="0">
                  <c:v>19</c:v>
                </c:pt>
                <c:pt idx="1">
                  <c:v>22</c:v>
                </c:pt>
                <c:pt idx="2">
                  <c:v>17</c:v>
                </c:pt>
                <c:pt idx="3">
                  <c:v>21</c:v>
                </c:pt>
              </c:numCache>
            </c:numRef>
          </c:val>
          <c:extLst>
            <c:ext xmlns:c16="http://schemas.microsoft.com/office/drawing/2014/chart" uri="{C3380CC4-5D6E-409C-BE32-E72D297353CC}">
              <c16:uniqueId val="{00000000-9714-4E49-B30F-2CF9F0EF52BE}"/>
            </c:ext>
          </c:extLst>
        </c:ser>
        <c:ser>
          <c:idx val="1"/>
          <c:order val="1"/>
          <c:tx>
            <c:strRef>
              <c:f>'Ark1'!$C$1</c:f>
              <c:strCache>
                <c:ptCount val="1"/>
                <c:pt idx="0">
                  <c:v>5</c:v>
                </c:pt>
              </c:strCache>
            </c:strRef>
          </c:tx>
          <c:spPr>
            <a:solidFill>
              <a:schemeClr val="accent4">
                <a:lumMod val="60000"/>
                <a:lumOff val="40000"/>
              </a:schemeClr>
            </a:solidFill>
          </c:spPr>
          <c:invertIfNegative val="0"/>
          <c:dLbls>
            <c:spPr>
              <a:noFill/>
              <a:ln>
                <a:noFill/>
              </a:ln>
              <a:effectLst/>
            </c:spPr>
            <c:txPr>
              <a:bodyPr/>
              <a:lstStyle/>
              <a:p>
                <a:pPr>
                  <a:defRPr sz="1400"/>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'Ark1'!$A$2:$A$5</c:f>
              <c:strCache>
                <c:ptCount val="4"/>
                <c:pt idx="0">
                  <c:v>2022 (757)</c:v>
                </c:pt>
                <c:pt idx="1">
                  <c:v>2023 (593)</c:v>
                </c:pt>
                <c:pt idx="2">
                  <c:v>2024 (443)</c:v>
                </c:pt>
                <c:pt idx="3">
                  <c:v>2025 (302)</c:v>
                </c:pt>
              </c:strCache>
            </c:strRef>
          </c:cat>
          <c:val>
            <c:numRef>
              <c:f>'Ark1'!$C$2:$C$5</c:f>
              <c:numCache>
                <c:formatCode>General</c:formatCode>
                <c:ptCount val="4"/>
                <c:pt idx="0">
                  <c:v>28</c:v>
                </c:pt>
                <c:pt idx="1">
                  <c:v>25</c:v>
                </c:pt>
                <c:pt idx="2">
                  <c:v>27</c:v>
                </c:pt>
                <c:pt idx="3">
                  <c:v>25</c:v>
                </c:pt>
              </c:numCache>
            </c:numRef>
          </c:val>
          <c:extLst>
            <c:ext xmlns:c16="http://schemas.microsoft.com/office/drawing/2014/chart" uri="{C3380CC4-5D6E-409C-BE32-E72D297353CC}">
              <c16:uniqueId val="{00000001-9714-4E49-B30F-2CF9F0EF52BE}"/>
            </c:ext>
          </c:extLst>
        </c:ser>
        <c:ser>
          <c:idx val="2"/>
          <c:order val="2"/>
          <c:tx>
            <c:strRef>
              <c:f>'Ark1'!$D$1</c:f>
              <c:strCache>
                <c:ptCount val="1"/>
                <c:pt idx="0">
                  <c:v>4</c:v>
                </c:pt>
              </c:strCache>
            </c:strRef>
          </c:tx>
          <c:spPr>
            <a:solidFill>
              <a:schemeClr val="accent4">
                <a:lumMod val="20000"/>
                <a:lumOff val="80000"/>
              </a:schemeClr>
            </a:solidFill>
          </c:spPr>
          <c:invertIfNegative val="0"/>
          <c:dLbls>
            <c:spPr>
              <a:noFill/>
              <a:ln>
                <a:noFill/>
              </a:ln>
              <a:effectLst/>
            </c:spPr>
            <c:txPr>
              <a:bodyPr/>
              <a:lstStyle/>
              <a:p>
                <a:pPr>
                  <a:defRPr sz="1400"/>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'Ark1'!$A$2:$A$5</c:f>
              <c:strCache>
                <c:ptCount val="4"/>
                <c:pt idx="0">
                  <c:v>2022 (757)</c:v>
                </c:pt>
                <c:pt idx="1">
                  <c:v>2023 (593)</c:v>
                </c:pt>
                <c:pt idx="2">
                  <c:v>2024 (443)</c:v>
                </c:pt>
                <c:pt idx="3">
                  <c:v>2025 (302)</c:v>
                </c:pt>
              </c:strCache>
            </c:strRef>
          </c:cat>
          <c:val>
            <c:numRef>
              <c:f>'Ark1'!$D$2:$D$5</c:f>
              <c:numCache>
                <c:formatCode>General</c:formatCode>
                <c:ptCount val="4"/>
                <c:pt idx="0">
                  <c:v>34</c:v>
                </c:pt>
                <c:pt idx="1">
                  <c:v>31</c:v>
                </c:pt>
                <c:pt idx="2">
                  <c:v>30</c:v>
                </c:pt>
                <c:pt idx="3">
                  <c:v>33</c:v>
                </c:pt>
              </c:numCache>
            </c:numRef>
          </c:val>
          <c:extLst>
            <c:ext xmlns:c16="http://schemas.microsoft.com/office/drawing/2014/chart" uri="{C3380CC4-5D6E-409C-BE32-E72D297353CC}">
              <c16:uniqueId val="{00000002-9714-4E49-B30F-2CF9F0EF52BE}"/>
            </c:ext>
          </c:extLst>
        </c:ser>
        <c:ser>
          <c:idx val="3"/>
          <c:order val="3"/>
          <c:tx>
            <c:strRef>
              <c:f>'Ark1'!$E$1</c:f>
              <c:strCache>
                <c:ptCount val="1"/>
                <c:pt idx="0">
                  <c:v>3</c:v>
                </c:pt>
              </c:strCache>
            </c:strRef>
          </c:tx>
          <c:spPr>
            <a:solidFill>
              <a:schemeClr val="accent2">
                <a:lumMod val="20000"/>
                <a:lumOff val="80000"/>
              </a:schemeClr>
            </a:solidFill>
          </c:spPr>
          <c:invertIfNegative val="0"/>
          <c:dLbls>
            <c:spPr>
              <a:noFill/>
              <a:ln>
                <a:noFill/>
              </a:ln>
              <a:effectLst/>
            </c:spPr>
            <c:txPr>
              <a:bodyPr/>
              <a:lstStyle/>
              <a:p>
                <a:pPr>
                  <a:defRPr sz="1400"/>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'Ark1'!$A$2:$A$5</c:f>
              <c:strCache>
                <c:ptCount val="4"/>
                <c:pt idx="0">
                  <c:v>2022 (757)</c:v>
                </c:pt>
                <c:pt idx="1">
                  <c:v>2023 (593)</c:v>
                </c:pt>
                <c:pt idx="2">
                  <c:v>2024 (443)</c:v>
                </c:pt>
                <c:pt idx="3">
                  <c:v>2025 (302)</c:v>
                </c:pt>
              </c:strCache>
            </c:strRef>
          </c:cat>
          <c:val>
            <c:numRef>
              <c:f>'Ark1'!$E$2:$E$5</c:f>
              <c:numCache>
                <c:formatCode>General</c:formatCode>
                <c:ptCount val="4"/>
                <c:pt idx="0">
                  <c:v>12</c:v>
                </c:pt>
                <c:pt idx="1">
                  <c:v>15</c:v>
                </c:pt>
                <c:pt idx="2">
                  <c:v>15</c:v>
                </c:pt>
                <c:pt idx="3">
                  <c:v>13</c:v>
                </c:pt>
              </c:numCache>
            </c:numRef>
          </c:val>
          <c:extLst>
            <c:ext xmlns:c16="http://schemas.microsoft.com/office/drawing/2014/chart" uri="{C3380CC4-5D6E-409C-BE32-E72D297353CC}">
              <c16:uniqueId val="{00000003-9714-4E49-B30F-2CF9F0EF52BE}"/>
            </c:ext>
          </c:extLst>
        </c:ser>
        <c:ser>
          <c:idx val="4"/>
          <c:order val="4"/>
          <c:tx>
            <c:strRef>
              <c:f>'Ark1'!$F$1</c:f>
              <c:strCache>
                <c:ptCount val="1"/>
                <c:pt idx="0">
                  <c:v>2</c:v>
                </c:pt>
              </c:strCache>
            </c:strRef>
          </c:tx>
          <c:spPr>
            <a:solidFill>
              <a:srgbClr val="F1857D"/>
            </a:solidFill>
          </c:spPr>
          <c:invertIfNegative val="0"/>
          <c:dLbls>
            <c:spPr>
              <a:noFill/>
              <a:ln>
                <a:noFill/>
              </a:ln>
              <a:effectLst/>
            </c:spPr>
            <c:txPr>
              <a:bodyPr/>
              <a:lstStyle/>
              <a:p>
                <a:pPr>
                  <a:defRPr sz="1400"/>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'Ark1'!$A$2:$A$5</c:f>
              <c:strCache>
                <c:ptCount val="4"/>
                <c:pt idx="0">
                  <c:v>2022 (757)</c:v>
                </c:pt>
                <c:pt idx="1">
                  <c:v>2023 (593)</c:v>
                </c:pt>
                <c:pt idx="2">
                  <c:v>2024 (443)</c:v>
                </c:pt>
                <c:pt idx="3">
                  <c:v>2025 (302)</c:v>
                </c:pt>
              </c:strCache>
            </c:strRef>
          </c:cat>
          <c:val>
            <c:numRef>
              <c:f>'Ark1'!$F$2:$F$5</c:f>
              <c:numCache>
                <c:formatCode>General</c:formatCode>
                <c:ptCount val="4"/>
                <c:pt idx="0">
                  <c:v>5</c:v>
                </c:pt>
                <c:pt idx="1">
                  <c:v>5</c:v>
                </c:pt>
                <c:pt idx="2">
                  <c:v>8</c:v>
                </c:pt>
                <c:pt idx="3">
                  <c:v>5</c:v>
                </c:pt>
              </c:numCache>
            </c:numRef>
          </c:val>
          <c:extLst>
            <c:ext xmlns:c16="http://schemas.microsoft.com/office/drawing/2014/chart" uri="{C3380CC4-5D6E-409C-BE32-E72D297353CC}">
              <c16:uniqueId val="{00000004-9714-4E49-B30F-2CF9F0EF52BE}"/>
            </c:ext>
          </c:extLst>
        </c:ser>
        <c:ser>
          <c:idx val="5"/>
          <c:order val="5"/>
          <c:tx>
            <c:strRef>
              <c:f>'Ark1'!$G$1</c:f>
              <c:strCache>
                <c:ptCount val="1"/>
                <c:pt idx="0">
                  <c:v>Svært dårlig erfaring (1)</c:v>
                </c:pt>
              </c:strCache>
            </c:strRef>
          </c:tx>
          <c:spPr>
            <a:solidFill>
              <a:srgbClr val="C00000"/>
            </a:solidFill>
          </c:spPr>
          <c:invertIfNegative val="0"/>
          <c:dLbls>
            <c:spPr>
              <a:noFill/>
              <a:ln>
                <a:noFill/>
              </a:ln>
              <a:effectLst/>
            </c:spPr>
            <c:txPr>
              <a:bodyPr/>
              <a:lstStyle/>
              <a:p>
                <a:pPr>
                  <a:defRPr sz="1400"/>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'Ark1'!$A$2:$A$5</c:f>
              <c:strCache>
                <c:ptCount val="4"/>
                <c:pt idx="0">
                  <c:v>2022 (757)</c:v>
                </c:pt>
                <c:pt idx="1">
                  <c:v>2023 (593)</c:v>
                </c:pt>
                <c:pt idx="2">
                  <c:v>2024 (443)</c:v>
                </c:pt>
                <c:pt idx="3">
                  <c:v>2025 (302)</c:v>
                </c:pt>
              </c:strCache>
            </c:strRef>
          </c:cat>
          <c:val>
            <c:numRef>
              <c:f>'Ark1'!$G$2:$G$5</c:f>
              <c:numCache>
                <c:formatCode>General</c:formatCode>
                <c:ptCount val="4"/>
                <c:pt idx="0">
                  <c:v>2</c:v>
                </c:pt>
                <c:pt idx="1">
                  <c:v>2</c:v>
                </c:pt>
                <c:pt idx="2">
                  <c:v>4</c:v>
                </c:pt>
                <c:pt idx="3">
                  <c:v>3</c:v>
                </c:pt>
              </c:numCache>
            </c:numRef>
          </c:val>
          <c:extLst>
            <c:ext xmlns:c16="http://schemas.microsoft.com/office/drawing/2014/chart" uri="{C3380CC4-5D6E-409C-BE32-E72D297353CC}">
              <c16:uniqueId val="{00000005-9714-4E49-B30F-2CF9F0EF52BE}"/>
            </c:ext>
          </c:extLst>
        </c:ser>
        <c:dLbls>
          <c:showLegendKey val="0"/>
          <c:showVal val="0"/>
          <c:showCatName val="0"/>
          <c:showSerName val="0"/>
          <c:showPercent val="0"/>
          <c:showBubbleSize val="0"/>
        </c:dLbls>
        <c:gapWidth val="150"/>
        <c:overlap val="100"/>
        <c:axId val="39102720"/>
        <c:axId val="39112704"/>
      </c:barChart>
      <c:catAx>
        <c:axId val="39102720"/>
        <c:scaling>
          <c:orientation val="minMax"/>
        </c:scaling>
        <c:delete val="0"/>
        <c:axPos val="l"/>
        <c:numFmt formatCode="General" sourceLinked="1"/>
        <c:majorTickMark val="out"/>
        <c:minorTickMark val="none"/>
        <c:tickLblPos val="nextTo"/>
        <c:txPr>
          <a:bodyPr/>
          <a:lstStyle/>
          <a:p>
            <a:pPr>
              <a:defRPr sz="900" b="1" baseline="0"/>
            </a:pPr>
            <a:endParaRPr lang="nb-NO"/>
          </a:p>
        </c:txPr>
        <c:crossAx val="39112704"/>
        <c:crosses val="autoZero"/>
        <c:auto val="1"/>
        <c:lblAlgn val="ctr"/>
        <c:lblOffset val="100"/>
        <c:noMultiLvlLbl val="0"/>
      </c:catAx>
      <c:valAx>
        <c:axId val="39112704"/>
        <c:scaling>
          <c:orientation val="minMax"/>
          <c:max val="100"/>
        </c:scaling>
        <c:delete val="0"/>
        <c:axPos val="b"/>
        <c:majorGridlines/>
        <c:numFmt formatCode="0" sourceLinked="1"/>
        <c:majorTickMark val="out"/>
        <c:minorTickMark val="none"/>
        <c:tickLblPos val="nextTo"/>
        <c:txPr>
          <a:bodyPr/>
          <a:lstStyle/>
          <a:p>
            <a:pPr>
              <a:defRPr sz="1000"/>
            </a:pPr>
            <a:endParaRPr lang="nb-NO"/>
          </a:p>
        </c:txPr>
        <c:crossAx val="39102720"/>
        <c:crosses val="autoZero"/>
        <c:crossBetween val="between"/>
      </c:valAx>
    </c:plotArea>
    <c:legend>
      <c:legendPos val="b"/>
      <c:layout>
        <c:manualLayout>
          <c:xMode val="edge"/>
          <c:yMode val="edge"/>
          <c:x val="0.11285748416500857"/>
          <c:y val="0.88052517583085255"/>
          <c:w val="0.87177714837017672"/>
          <c:h val="7.4369675352208106E-2"/>
        </c:manualLayout>
      </c:layout>
      <c:overlay val="0"/>
      <c:txPr>
        <a:bodyPr/>
        <a:lstStyle/>
        <a:p>
          <a:pPr>
            <a:defRPr sz="1000"/>
          </a:pPr>
          <a:endParaRPr lang="nb-NO"/>
        </a:p>
      </c:txPr>
    </c:legend>
    <c:plotVisOnly val="1"/>
    <c:dispBlanksAs val="gap"/>
    <c:showDLblsOverMax val="0"/>
  </c:chart>
  <c:txPr>
    <a:bodyPr/>
    <a:lstStyle/>
    <a:p>
      <a:pPr>
        <a:defRPr sz="1800"/>
      </a:pPr>
      <a:endParaRPr lang="nb-NO"/>
    </a:p>
  </c:tx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31116867992200686"/>
          <c:y val="0.13276787205579443"/>
          <c:w val="0.61788124708095682"/>
          <c:h val="0.62016257452875612"/>
        </c:manualLayout>
      </c:layout>
      <c:barChart>
        <c:barDir val="bar"/>
        <c:grouping val="stacked"/>
        <c:varyColors val="0"/>
        <c:ser>
          <c:idx val="0"/>
          <c:order val="0"/>
          <c:tx>
            <c:strRef>
              <c:f>'Ark1'!$B$1</c:f>
              <c:strCache>
                <c:ptCount val="1"/>
                <c:pt idx="0">
                  <c:v>Svært godt</c:v>
                </c:pt>
              </c:strCache>
            </c:strRef>
          </c:tx>
          <c:spPr>
            <a:solidFill>
              <a:schemeClr val="accent4">
                <a:lumMod val="75000"/>
              </a:schemeClr>
            </a:solidFill>
          </c:spPr>
          <c:invertIfNegative val="0"/>
          <c:dLbls>
            <c:spPr>
              <a:noFill/>
              <a:ln>
                <a:noFill/>
              </a:ln>
              <a:effectLst/>
            </c:spPr>
            <c:txPr>
              <a:bodyPr/>
              <a:lstStyle/>
              <a:p>
                <a:pPr>
                  <a:defRPr sz="1400"/>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'Ark1'!$A$2</c:f>
              <c:strCache>
                <c:ptCount val="1"/>
                <c:pt idx="0">
                  <c:v>2025 (173 foresatte med måndesbetaling)</c:v>
                </c:pt>
              </c:strCache>
            </c:strRef>
          </c:cat>
          <c:val>
            <c:numRef>
              <c:f>'Ark1'!$B$2</c:f>
              <c:numCache>
                <c:formatCode>0</c:formatCode>
                <c:ptCount val="1"/>
                <c:pt idx="0">
                  <c:v>29</c:v>
                </c:pt>
              </c:numCache>
            </c:numRef>
          </c:val>
          <c:extLst>
            <c:ext xmlns:c16="http://schemas.microsoft.com/office/drawing/2014/chart" uri="{C3380CC4-5D6E-409C-BE32-E72D297353CC}">
              <c16:uniqueId val="{00000000-9714-4E49-B30F-2CF9F0EF52BE}"/>
            </c:ext>
          </c:extLst>
        </c:ser>
        <c:ser>
          <c:idx val="1"/>
          <c:order val="1"/>
          <c:tx>
            <c:strRef>
              <c:f>'Ark1'!$C$1</c:f>
              <c:strCache>
                <c:ptCount val="1"/>
                <c:pt idx="0">
                  <c:v>Ganske godt</c:v>
                </c:pt>
              </c:strCache>
            </c:strRef>
          </c:tx>
          <c:spPr>
            <a:solidFill>
              <a:schemeClr val="accent4">
                <a:lumMod val="60000"/>
                <a:lumOff val="40000"/>
              </a:schemeClr>
            </a:solidFill>
          </c:spPr>
          <c:invertIfNegative val="0"/>
          <c:dLbls>
            <c:spPr>
              <a:noFill/>
              <a:ln>
                <a:noFill/>
              </a:ln>
              <a:effectLst/>
            </c:spPr>
            <c:txPr>
              <a:bodyPr/>
              <a:lstStyle/>
              <a:p>
                <a:pPr>
                  <a:defRPr sz="1400"/>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'Ark1'!$A$2</c:f>
              <c:strCache>
                <c:ptCount val="1"/>
                <c:pt idx="0">
                  <c:v>2025 (173 foresatte med måndesbetaling)</c:v>
                </c:pt>
              </c:strCache>
            </c:strRef>
          </c:cat>
          <c:val>
            <c:numRef>
              <c:f>'Ark1'!$C$2</c:f>
              <c:numCache>
                <c:formatCode>General</c:formatCode>
                <c:ptCount val="1"/>
                <c:pt idx="0">
                  <c:v>25</c:v>
                </c:pt>
              </c:numCache>
            </c:numRef>
          </c:val>
          <c:extLst>
            <c:ext xmlns:c16="http://schemas.microsoft.com/office/drawing/2014/chart" uri="{C3380CC4-5D6E-409C-BE32-E72D297353CC}">
              <c16:uniqueId val="{00000001-9714-4E49-B30F-2CF9F0EF52BE}"/>
            </c:ext>
          </c:extLst>
        </c:ser>
        <c:ser>
          <c:idx val="2"/>
          <c:order val="2"/>
          <c:tx>
            <c:strRef>
              <c:f>'Ark1'!$D$1</c:f>
              <c:strCache>
                <c:ptCount val="1"/>
                <c:pt idx="0">
                  <c:v>Ganske dårlig</c:v>
                </c:pt>
              </c:strCache>
            </c:strRef>
          </c:tx>
          <c:spPr>
            <a:solidFill>
              <a:schemeClr val="accent2">
                <a:lumMod val="60000"/>
                <a:lumOff val="40000"/>
              </a:schemeClr>
            </a:solidFill>
          </c:spPr>
          <c:invertIfNegative val="0"/>
          <c:dLbls>
            <c:spPr>
              <a:noFill/>
              <a:ln>
                <a:noFill/>
              </a:ln>
              <a:effectLst/>
            </c:spPr>
            <c:txPr>
              <a:bodyPr/>
              <a:lstStyle/>
              <a:p>
                <a:pPr>
                  <a:defRPr sz="1400"/>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'Ark1'!$A$2</c:f>
              <c:strCache>
                <c:ptCount val="1"/>
                <c:pt idx="0">
                  <c:v>2025 (173 foresatte med måndesbetaling)</c:v>
                </c:pt>
              </c:strCache>
            </c:strRef>
          </c:cat>
          <c:val>
            <c:numRef>
              <c:f>'Ark1'!$D$2</c:f>
              <c:numCache>
                <c:formatCode>General</c:formatCode>
                <c:ptCount val="1"/>
                <c:pt idx="0">
                  <c:v>2</c:v>
                </c:pt>
              </c:numCache>
            </c:numRef>
          </c:val>
          <c:extLst>
            <c:ext xmlns:c16="http://schemas.microsoft.com/office/drawing/2014/chart" uri="{C3380CC4-5D6E-409C-BE32-E72D297353CC}">
              <c16:uniqueId val="{00000002-9714-4E49-B30F-2CF9F0EF52BE}"/>
            </c:ext>
          </c:extLst>
        </c:ser>
        <c:ser>
          <c:idx val="3"/>
          <c:order val="3"/>
          <c:tx>
            <c:strRef>
              <c:f>'Ark1'!$E$1</c:f>
              <c:strCache>
                <c:ptCount val="1"/>
                <c:pt idx="0">
                  <c:v>Svært dårlig</c:v>
                </c:pt>
              </c:strCache>
            </c:strRef>
          </c:tx>
          <c:spPr>
            <a:solidFill>
              <a:srgbClr val="C00000"/>
            </a:solidFill>
          </c:spPr>
          <c:invertIfNegative val="0"/>
          <c:dLbls>
            <c:spPr>
              <a:noFill/>
              <a:ln>
                <a:noFill/>
              </a:ln>
              <a:effectLst/>
            </c:spPr>
            <c:txPr>
              <a:bodyPr/>
              <a:lstStyle/>
              <a:p>
                <a:pPr>
                  <a:defRPr sz="1400"/>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'Ark1'!$A$2</c:f>
              <c:strCache>
                <c:ptCount val="1"/>
                <c:pt idx="0">
                  <c:v>2025 (173 foresatte med måndesbetaling)</c:v>
                </c:pt>
              </c:strCache>
            </c:strRef>
          </c:cat>
          <c:val>
            <c:numRef>
              <c:f>'Ark1'!$E$2</c:f>
              <c:numCache>
                <c:formatCode>General</c:formatCode>
                <c:ptCount val="1"/>
                <c:pt idx="0">
                  <c:v>1</c:v>
                </c:pt>
              </c:numCache>
            </c:numRef>
          </c:val>
          <c:extLst>
            <c:ext xmlns:c16="http://schemas.microsoft.com/office/drawing/2014/chart" uri="{C3380CC4-5D6E-409C-BE32-E72D297353CC}">
              <c16:uniqueId val="{00000003-9714-4E49-B30F-2CF9F0EF52BE}"/>
            </c:ext>
          </c:extLst>
        </c:ser>
        <c:ser>
          <c:idx val="4"/>
          <c:order val="4"/>
          <c:tx>
            <c:strRef>
              <c:f>'Ark1'!$F$1</c:f>
              <c:strCache>
                <c:ptCount val="1"/>
                <c:pt idx="0">
                  <c:v>Startet først ab. Høst25</c:v>
                </c:pt>
              </c:strCache>
            </c:strRef>
          </c:tx>
          <c:spPr>
            <a:solidFill>
              <a:schemeClr val="tx2">
                <a:lumMod val="10000"/>
                <a:lumOff val="90000"/>
              </a:schemeClr>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'Ark1'!$A$2</c:f>
              <c:strCache>
                <c:ptCount val="1"/>
                <c:pt idx="0">
                  <c:v>2025 (173 foresatte med måndesbetaling)</c:v>
                </c:pt>
              </c:strCache>
            </c:strRef>
          </c:cat>
          <c:val>
            <c:numRef>
              <c:f>'Ark1'!$F$2</c:f>
              <c:numCache>
                <c:formatCode>General</c:formatCode>
                <c:ptCount val="1"/>
                <c:pt idx="0">
                  <c:v>33</c:v>
                </c:pt>
              </c:numCache>
            </c:numRef>
          </c:val>
          <c:extLst>
            <c:ext xmlns:c16="http://schemas.microsoft.com/office/drawing/2014/chart" uri="{C3380CC4-5D6E-409C-BE32-E72D297353CC}">
              <c16:uniqueId val="{00000004-9714-4E49-B30F-2CF9F0EF52BE}"/>
            </c:ext>
          </c:extLst>
        </c:ser>
        <c:ser>
          <c:idx val="5"/>
          <c:order val="5"/>
          <c:tx>
            <c:strRef>
              <c:f>'Ark1'!$G$1</c:f>
              <c:strCache>
                <c:ptCount val="1"/>
                <c:pt idx="0">
                  <c:v>Vet ikke</c:v>
                </c:pt>
              </c:strCache>
            </c:strRef>
          </c:tx>
          <c:spPr>
            <a:solidFill>
              <a:schemeClr val="bg1">
                <a:lumMod val="85000"/>
              </a:schemeClr>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'Ark1'!$A$2</c:f>
              <c:strCache>
                <c:ptCount val="1"/>
                <c:pt idx="0">
                  <c:v>2025 (173 foresatte med måndesbetaling)</c:v>
                </c:pt>
              </c:strCache>
            </c:strRef>
          </c:cat>
          <c:val>
            <c:numRef>
              <c:f>'Ark1'!$G$2</c:f>
              <c:numCache>
                <c:formatCode>General</c:formatCode>
                <c:ptCount val="1"/>
                <c:pt idx="0">
                  <c:v>10</c:v>
                </c:pt>
              </c:numCache>
            </c:numRef>
          </c:val>
          <c:extLst>
            <c:ext xmlns:c16="http://schemas.microsoft.com/office/drawing/2014/chart" uri="{C3380CC4-5D6E-409C-BE32-E72D297353CC}">
              <c16:uniqueId val="{00000000-8924-4B8D-AB56-7A140DB34624}"/>
            </c:ext>
          </c:extLst>
        </c:ser>
        <c:dLbls>
          <c:showLegendKey val="0"/>
          <c:showVal val="0"/>
          <c:showCatName val="0"/>
          <c:showSerName val="0"/>
          <c:showPercent val="0"/>
          <c:showBubbleSize val="0"/>
        </c:dLbls>
        <c:gapWidth val="150"/>
        <c:overlap val="100"/>
        <c:axId val="39102720"/>
        <c:axId val="39112704"/>
      </c:barChart>
      <c:catAx>
        <c:axId val="39102720"/>
        <c:scaling>
          <c:orientation val="minMax"/>
        </c:scaling>
        <c:delete val="0"/>
        <c:axPos val="l"/>
        <c:numFmt formatCode="General" sourceLinked="1"/>
        <c:majorTickMark val="out"/>
        <c:minorTickMark val="none"/>
        <c:tickLblPos val="nextTo"/>
        <c:txPr>
          <a:bodyPr/>
          <a:lstStyle/>
          <a:p>
            <a:pPr>
              <a:defRPr sz="1200" b="1" baseline="0"/>
            </a:pPr>
            <a:endParaRPr lang="nb-NO"/>
          </a:p>
        </c:txPr>
        <c:crossAx val="39112704"/>
        <c:crosses val="autoZero"/>
        <c:auto val="1"/>
        <c:lblAlgn val="ctr"/>
        <c:lblOffset val="100"/>
        <c:noMultiLvlLbl val="0"/>
      </c:catAx>
      <c:valAx>
        <c:axId val="39112704"/>
        <c:scaling>
          <c:orientation val="minMax"/>
          <c:max val="100"/>
        </c:scaling>
        <c:delete val="0"/>
        <c:axPos val="b"/>
        <c:majorGridlines/>
        <c:numFmt formatCode="0" sourceLinked="1"/>
        <c:majorTickMark val="out"/>
        <c:minorTickMark val="none"/>
        <c:tickLblPos val="nextTo"/>
        <c:txPr>
          <a:bodyPr/>
          <a:lstStyle/>
          <a:p>
            <a:pPr>
              <a:defRPr sz="1000"/>
            </a:pPr>
            <a:endParaRPr lang="nb-NO"/>
          </a:p>
        </c:txPr>
        <c:crossAx val="39102720"/>
        <c:crosses val="autoZero"/>
        <c:crossBetween val="between"/>
      </c:valAx>
      <c:spPr>
        <a:ln>
          <a:solidFill>
            <a:schemeClr val="accent1"/>
          </a:solidFill>
        </a:ln>
      </c:spPr>
    </c:plotArea>
    <c:legend>
      <c:legendPos val="b"/>
      <c:layout>
        <c:manualLayout>
          <c:xMode val="edge"/>
          <c:yMode val="edge"/>
          <c:x val="7.5363699633034784E-2"/>
          <c:y val="0.89101045676139035"/>
          <c:w val="0.89999997024525935"/>
          <c:h val="7.7040334524789963E-2"/>
        </c:manualLayout>
      </c:layout>
      <c:overlay val="0"/>
      <c:txPr>
        <a:bodyPr/>
        <a:lstStyle/>
        <a:p>
          <a:pPr>
            <a:defRPr sz="1000"/>
          </a:pPr>
          <a:endParaRPr lang="nb-NO"/>
        </a:p>
      </c:txPr>
    </c:legend>
    <c:plotVisOnly val="1"/>
    <c:dispBlanksAs val="gap"/>
    <c:showDLblsOverMax val="0"/>
  </c:chart>
  <c:txPr>
    <a:bodyPr/>
    <a:lstStyle/>
    <a:p>
      <a:pPr>
        <a:defRPr sz="1800"/>
      </a:pPr>
      <a:endParaRPr lang="nb-NO"/>
    </a:p>
  </c:txPr>
  <c:externalData r:id="rId1">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408875865644558"/>
          <c:y val="0.12584067063672011"/>
          <c:w val="0.70124941072613556"/>
          <c:h val="0.70335554959302216"/>
        </c:manualLayout>
      </c:layout>
      <c:barChart>
        <c:barDir val="bar"/>
        <c:grouping val="clustered"/>
        <c:varyColors val="0"/>
        <c:ser>
          <c:idx val="0"/>
          <c:order val="0"/>
          <c:tx>
            <c:strRef>
              <c:f>'Ark1'!$B$1</c:f>
              <c:strCache>
                <c:ptCount val="1"/>
                <c:pt idx="0">
                  <c:v>Høst 2017 (6118)</c:v>
                </c:pt>
              </c:strCache>
            </c:strRef>
          </c:tx>
          <c:spPr>
            <a:solidFill>
              <a:schemeClr val="accent4"/>
            </a:solidFill>
          </c:spPr>
          <c:invertIfNegative val="0"/>
          <c:dLbls>
            <c:spPr>
              <a:noFill/>
              <a:ln>
                <a:noFill/>
              </a:ln>
              <a:effectLst/>
            </c:spPr>
            <c:txPr>
              <a:bodyPr/>
              <a:lstStyle/>
              <a:p>
                <a:pPr>
                  <a:defRPr sz="1200" b="0" baseline="0"/>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'Ark1'!$A$2:$A$7</c:f>
              <c:strCache>
                <c:ptCount val="6"/>
                <c:pt idx="0">
                  <c:v>Husker ikke/vet ikke</c:v>
                </c:pt>
                <c:pt idx="1">
                  <c:v>Bankgiro, betalingsinformasjon tilsendt per post</c:v>
                </c:pt>
                <c:pt idx="2">
                  <c:v>Betalingsinformasjon på sms</c:v>
                </c:pt>
                <c:pt idx="3">
                  <c:v>Bankgiro, betalingsinformasjon tilsendt på e-post</c:v>
                </c:pt>
                <c:pt idx="4">
                  <c:v>Kredittkort/bankkort (eksempel MasterCard eller Visa)</c:v>
                </c:pt>
                <c:pt idx="5">
                  <c:v>Vipps *</c:v>
                </c:pt>
              </c:strCache>
            </c:strRef>
          </c:cat>
          <c:val>
            <c:numRef>
              <c:f>'Ark1'!$B$2:$B$7</c:f>
              <c:numCache>
                <c:formatCode>General</c:formatCode>
                <c:ptCount val="6"/>
                <c:pt idx="0">
                  <c:v>8</c:v>
                </c:pt>
                <c:pt idx="1">
                  <c:v>2</c:v>
                </c:pt>
                <c:pt idx="2">
                  <c:v>3</c:v>
                </c:pt>
                <c:pt idx="3">
                  <c:v>16</c:v>
                </c:pt>
                <c:pt idx="4">
                  <c:v>58</c:v>
                </c:pt>
                <c:pt idx="5">
                  <c:v>12</c:v>
                </c:pt>
              </c:numCache>
            </c:numRef>
          </c:val>
          <c:extLst>
            <c:ext xmlns:c16="http://schemas.microsoft.com/office/drawing/2014/chart" uri="{C3380CC4-5D6E-409C-BE32-E72D297353CC}">
              <c16:uniqueId val="{00000000-8331-412F-8520-F00B40B34ECB}"/>
            </c:ext>
          </c:extLst>
        </c:ser>
        <c:ser>
          <c:idx val="1"/>
          <c:order val="1"/>
          <c:tx>
            <c:strRef>
              <c:f>'Ark1'!$C$1</c:f>
              <c:strCache>
                <c:ptCount val="1"/>
                <c:pt idx="0">
                  <c:v>Høst 2018 (1220)</c:v>
                </c:pt>
              </c:strCache>
            </c:strRef>
          </c:tx>
          <c:spPr>
            <a:solidFill>
              <a:schemeClr val="accent4">
                <a:lumMod val="40000"/>
                <a:lumOff val="60000"/>
              </a:schemeClr>
            </a:solidFill>
          </c:spPr>
          <c:invertIfNegative val="0"/>
          <c:dLbls>
            <c:spPr>
              <a:noFill/>
              <a:ln>
                <a:noFill/>
              </a:ln>
              <a:effectLst/>
            </c:spPr>
            <c:txPr>
              <a:bodyPr wrap="square" lIns="38100" tIns="19050" rIns="38100" bIns="19050" anchor="ctr">
                <a:spAutoFit/>
              </a:bodyPr>
              <a:lstStyle/>
              <a:p>
                <a:pPr>
                  <a:defRPr sz="1200" b="0" i="0" baseline="0"/>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'Ark1'!$A$2:$A$7</c:f>
              <c:strCache>
                <c:ptCount val="6"/>
                <c:pt idx="0">
                  <c:v>Husker ikke/vet ikke</c:v>
                </c:pt>
                <c:pt idx="1">
                  <c:v>Bankgiro, betalingsinformasjon tilsendt per post</c:v>
                </c:pt>
                <c:pt idx="2">
                  <c:v>Betalingsinformasjon på sms</c:v>
                </c:pt>
                <c:pt idx="3">
                  <c:v>Bankgiro, betalingsinformasjon tilsendt på e-post</c:v>
                </c:pt>
                <c:pt idx="4">
                  <c:v>Kredittkort/bankkort (eksempel MasterCard eller Visa)</c:v>
                </c:pt>
                <c:pt idx="5">
                  <c:v>Vipps *</c:v>
                </c:pt>
              </c:strCache>
            </c:strRef>
          </c:cat>
          <c:val>
            <c:numRef>
              <c:f>'Ark1'!$C$2:$C$7</c:f>
              <c:numCache>
                <c:formatCode>General</c:formatCode>
                <c:ptCount val="6"/>
                <c:pt idx="0">
                  <c:v>13</c:v>
                </c:pt>
                <c:pt idx="1">
                  <c:v>2</c:v>
                </c:pt>
                <c:pt idx="2">
                  <c:v>4</c:v>
                </c:pt>
                <c:pt idx="3">
                  <c:v>11</c:v>
                </c:pt>
                <c:pt idx="4">
                  <c:v>57</c:v>
                </c:pt>
                <c:pt idx="5">
                  <c:v>14</c:v>
                </c:pt>
              </c:numCache>
            </c:numRef>
          </c:val>
          <c:extLst>
            <c:ext xmlns:c16="http://schemas.microsoft.com/office/drawing/2014/chart" uri="{C3380CC4-5D6E-409C-BE32-E72D297353CC}">
              <c16:uniqueId val="{00000000-C7DE-46E2-908F-20B28718CC98}"/>
            </c:ext>
          </c:extLst>
        </c:ser>
        <c:ser>
          <c:idx val="2"/>
          <c:order val="2"/>
          <c:tx>
            <c:strRef>
              <c:f>'Ark1'!$D$1</c:f>
              <c:strCache>
                <c:ptCount val="1"/>
                <c:pt idx="0">
                  <c:v>Høst 2022 (1369)</c:v>
                </c:pt>
              </c:strCache>
            </c:strRef>
          </c:tx>
          <c:invertIfNegative val="0"/>
          <c:dLbls>
            <c:spPr>
              <a:noFill/>
              <a:ln>
                <a:noFill/>
              </a:ln>
              <a:effectLst/>
            </c:spPr>
            <c:txPr>
              <a:bodyPr wrap="square" lIns="38100" tIns="19050" rIns="38100" bIns="19050" anchor="ctr">
                <a:spAutoFit/>
              </a:bodyPr>
              <a:lstStyle/>
              <a:p>
                <a:pPr>
                  <a:defRPr sz="1200" b="0"/>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'Ark1'!$A$2:$A$7</c:f>
              <c:strCache>
                <c:ptCount val="6"/>
                <c:pt idx="0">
                  <c:v>Husker ikke/vet ikke</c:v>
                </c:pt>
                <c:pt idx="1">
                  <c:v>Bankgiro, betalingsinformasjon tilsendt per post</c:v>
                </c:pt>
                <c:pt idx="2">
                  <c:v>Betalingsinformasjon på sms</c:v>
                </c:pt>
                <c:pt idx="3">
                  <c:v>Bankgiro, betalingsinformasjon tilsendt på e-post</c:v>
                </c:pt>
                <c:pt idx="4">
                  <c:v>Kredittkort/bankkort (eksempel MasterCard eller Visa)</c:v>
                </c:pt>
                <c:pt idx="5">
                  <c:v>Vipps *</c:v>
                </c:pt>
              </c:strCache>
            </c:strRef>
          </c:cat>
          <c:val>
            <c:numRef>
              <c:f>'Ark1'!$D$2:$D$7</c:f>
              <c:numCache>
                <c:formatCode>General</c:formatCode>
                <c:ptCount val="6"/>
                <c:pt idx="0">
                  <c:v>17</c:v>
                </c:pt>
                <c:pt idx="1">
                  <c:v>1</c:v>
                </c:pt>
                <c:pt idx="2">
                  <c:v>1</c:v>
                </c:pt>
                <c:pt idx="3">
                  <c:v>9</c:v>
                </c:pt>
                <c:pt idx="4">
                  <c:v>36</c:v>
                </c:pt>
                <c:pt idx="5">
                  <c:v>36</c:v>
                </c:pt>
              </c:numCache>
            </c:numRef>
          </c:val>
          <c:extLst>
            <c:ext xmlns:c16="http://schemas.microsoft.com/office/drawing/2014/chart" uri="{C3380CC4-5D6E-409C-BE32-E72D297353CC}">
              <c16:uniqueId val="{00000000-EBDB-40EE-8098-578C2E36EDCF}"/>
            </c:ext>
          </c:extLst>
        </c:ser>
        <c:ser>
          <c:idx val="3"/>
          <c:order val="3"/>
          <c:tx>
            <c:strRef>
              <c:f>'Ark1'!$E$1</c:f>
              <c:strCache>
                <c:ptCount val="1"/>
                <c:pt idx="0">
                  <c:v>Høst 2023 (1182)</c:v>
                </c:pt>
              </c:strCache>
            </c:strRef>
          </c:tx>
          <c:spPr>
            <a:solidFill>
              <a:srgbClr val="FF9900"/>
            </a:solidFill>
            <a:ln>
              <a:solidFill>
                <a:srgbClr val="FF9900"/>
              </a:solidFill>
            </a:ln>
          </c:spPr>
          <c:invertIfNegative val="0"/>
          <c:dLbls>
            <c:spPr>
              <a:noFill/>
              <a:ln>
                <a:noFill/>
              </a:ln>
              <a:effectLst/>
            </c:spPr>
            <c:txPr>
              <a:bodyPr wrap="square" lIns="38100" tIns="19050" rIns="38100" bIns="19050" anchor="ctr">
                <a:spAutoFit/>
              </a:bodyPr>
              <a:lstStyle/>
              <a:p>
                <a:pPr>
                  <a:defRPr sz="1200" b="0"/>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'Ark1'!$A$2:$A$7</c:f>
              <c:strCache>
                <c:ptCount val="6"/>
                <c:pt idx="0">
                  <c:v>Husker ikke/vet ikke</c:v>
                </c:pt>
                <c:pt idx="1">
                  <c:v>Bankgiro, betalingsinformasjon tilsendt per post</c:v>
                </c:pt>
                <c:pt idx="2">
                  <c:v>Betalingsinformasjon på sms</c:v>
                </c:pt>
                <c:pt idx="3">
                  <c:v>Bankgiro, betalingsinformasjon tilsendt på e-post</c:v>
                </c:pt>
                <c:pt idx="4">
                  <c:v>Kredittkort/bankkort (eksempel MasterCard eller Visa)</c:v>
                </c:pt>
                <c:pt idx="5">
                  <c:v>Vipps *</c:v>
                </c:pt>
              </c:strCache>
            </c:strRef>
          </c:cat>
          <c:val>
            <c:numRef>
              <c:f>'Ark1'!$E$2:$E$7</c:f>
              <c:numCache>
                <c:formatCode>General</c:formatCode>
                <c:ptCount val="6"/>
                <c:pt idx="0">
                  <c:v>21</c:v>
                </c:pt>
                <c:pt idx="1">
                  <c:v>1</c:v>
                </c:pt>
                <c:pt idx="2">
                  <c:v>1</c:v>
                </c:pt>
                <c:pt idx="3">
                  <c:v>4</c:v>
                </c:pt>
                <c:pt idx="4">
                  <c:v>30</c:v>
                </c:pt>
                <c:pt idx="5">
                  <c:v>43</c:v>
                </c:pt>
              </c:numCache>
            </c:numRef>
          </c:val>
          <c:extLst>
            <c:ext xmlns:c16="http://schemas.microsoft.com/office/drawing/2014/chart" uri="{C3380CC4-5D6E-409C-BE32-E72D297353CC}">
              <c16:uniqueId val="{00000000-A5C8-4B75-B439-577E43AA662F}"/>
            </c:ext>
          </c:extLst>
        </c:ser>
        <c:ser>
          <c:idx val="4"/>
          <c:order val="4"/>
          <c:tx>
            <c:strRef>
              <c:f>'Ark1'!$F$1</c:f>
              <c:strCache>
                <c:ptCount val="1"/>
                <c:pt idx="0">
                  <c:v>Høst 2024 (831)</c:v>
                </c:pt>
              </c:strCache>
            </c:strRef>
          </c:tx>
          <c:spPr>
            <a:solidFill>
              <a:srgbClr val="C00000"/>
            </a:solidFill>
          </c:spPr>
          <c:invertIfNegative val="0"/>
          <c:dLbls>
            <c:spPr>
              <a:noFill/>
              <a:ln>
                <a:noFill/>
              </a:ln>
              <a:effectLst/>
            </c:spPr>
            <c:txPr>
              <a:bodyPr wrap="square" lIns="38100" tIns="19050" rIns="38100" bIns="19050" anchor="ctr">
                <a:spAutoFit/>
              </a:bodyPr>
              <a:lstStyle/>
              <a:p>
                <a:pPr>
                  <a:defRPr sz="1200" b="0"/>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'Ark1'!$A$2:$A$7</c:f>
              <c:strCache>
                <c:ptCount val="6"/>
                <c:pt idx="0">
                  <c:v>Husker ikke/vet ikke</c:v>
                </c:pt>
                <c:pt idx="1">
                  <c:v>Bankgiro, betalingsinformasjon tilsendt per post</c:v>
                </c:pt>
                <c:pt idx="2">
                  <c:v>Betalingsinformasjon på sms</c:v>
                </c:pt>
                <c:pt idx="3">
                  <c:v>Bankgiro, betalingsinformasjon tilsendt på e-post</c:v>
                </c:pt>
                <c:pt idx="4">
                  <c:v>Kredittkort/bankkort (eksempel MasterCard eller Visa)</c:v>
                </c:pt>
                <c:pt idx="5">
                  <c:v>Vipps *</c:v>
                </c:pt>
              </c:strCache>
            </c:strRef>
          </c:cat>
          <c:val>
            <c:numRef>
              <c:f>'Ark1'!$F$2:$F$7</c:f>
              <c:numCache>
                <c:formatCode>General</c:formatCode>
                <c:ptCount val="6"/>
                <c:pt idx="0">
                  <c:v>21</c:v>
                </c:pt>
                <c:pt idx="1">
                  <c:v>0</c:v>
                </c:pt>
                <c:pt idx="2">
                  <c:v>0</c:v>
                </c:pt>
                <c:pt idx="3">
                  <c:v>4</c:v>
                </c:pt>
                <c:pt idx="4">
                  <c:v>30</c:v>
                </c:pt>
                <c:pt idx="5">
                  <c:v>44</c:v>
                </c:pt>
              </c:numCache>
            </c:numRef>
          </c:val>
          <c:extLst>
            <c:ext xmlns:c16="http://schemas.microsoft.com/office/drawing/2014/chart" uri="{C3380CC4-5D6E-409C-BE32-E72D297353CC}">
              <c16:uniqueId val="{00000000-E16B-4C4C-A92B-0E7F4E55E689}"/>
            </c:ext>
          </c:extLst>
        </c:ser>
        <c:ser>
          <c:idx val="5"/>
          <c:order val="5"/>
          <c:tx>
            <c:strRef>
              <c:f>'Ark1'!$G$1</c:f>
              <c:strCache>
                <c:ptCount val="1"/>
                <c:pt idx="0">
                  <c:v>Høst 2025 (650)</c:v>
                </c:pt>
              </c:strCache>
            </c:strRef>
          </c:tx>
          <c:invertIfNegative val="0"/>
          <c:dLbls>
            <c:spPr>
              <a:noFill/>
              <a:ln>
                <a:noFill/>
              </a:ln>
              <a:effectLst/>
            </c:spPr>
            <c:txPr>
              <a:bodyPr wrap="square" lIns="38100" tIns="19050" rIns="38100" bIns="19050" anchor="ctr">
                <a:spAutoFit/>
              </a:bodyPr>
              <a:lstStyle/>
              <a:p>
                <a:pPr>
                  <a:defRPr sz="1400" b="1"/>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'Ark1'!$A$2:$A$7</c:f>
              <c:strCache>
                <c:ptCount val="6"/>
                <c:pt idx="0">
                  <c:v>Husker ikke/vet ikke</c:v>
                </c:pt>
                <c:pt idx="1">
                  <c:v>Bankgiro, betalingsinformasjon tilsendt per post</c:v>
                </c:pt>
                <c:pt idx="2">
                  <c:v>Betalingsinformasjon på sms</c:v>
                </c:pt>
                <c:pt idx="3">
                  <c:v>Bankgiro, betalingsinformasjon tilsendt på e-post</c:v>
                </c:pt>
                <c:pt idx="4">
                  <c:v>Kredittkort/bankkort (eksempel MasterCard eller Visa)</c:v>
                </c:pt>
                <c:pt idx="5">
                  <c:v>Vipps *</c:v>
                </c:pt>
              </c:strCache>
            </c:strRef>
          </c:cat>
          <c:val>
            <c:numRef>
              <c:f>'Ark1'!$G$2:$G$7</c:f>
              <c:numCache>
                <c:formatCode>General</c:formatCode>
                <c:ptCount val="6"/>
                <c:pt idx="0">
                  <c:v>14</c:v>
                </c:pt>
                <c:pt idx="1">
                  <c:v>0</c:v>
                </c:pt>
                <c:pt idx="2">
                  <c:v>0</c:v>
                </c:pt>
                <c:pt idx="3">
                  <c:v>3</c:v>
                </c:pt>
                <c:pt idx="4">
                  <c:v>20</c:v>
                </c:pt>
                <c:pt idx="5">
                  <c:v>63</c:v>
                </c:pt>
              </c:numCache>
            </c:numRef>
          </c:val>
          <c:extLst>
            <c:ext xmlns:c16="http://schemas.microsoft.com/office/drawing/2014/chart" uri="{C3380CC4-5D6E-409C-BE32-E72D297353CC}">
              <c16:uniqueId val="{00000000-5FEC-495A-BD66-661B3A46DDE0}"/>
            </c:ext>
          </c:extLst>
        </c:ser>
        <c:dLbls>
          <c:showLegendKey val="0"/>
          <c:showVal val="0"/>
          <c:showCatName val="0"/>
          <c:showSerName val="0"/>
          <c:showPercent val="0"/>
          <c:showBubbleSize val="0"/>
        </c:dLbls>
        <c:gapWidth val="150"/>
        <c:axId val="52113792"/>
        <c:axId val="52115328"/>
      </c:barChart>
      <c:catAx>
        <c:axId val="52113792"/>
        <c:scaling>
          <c:orientation val="minMax"/>
        </c:scaling>
        <c:delete val="0"/>
        <c:axPos val="l"/>
        <c:numFmt formatCode="General" sourceLinked="1"/>
        <c:majorTickMark val="out"/>
        <c:minorTickMark val="none"/>
        <c:tickLblPos val="nextTo"/>
        <c:txPr>
          <a:bodyPr/>
          <a:lstStyle/>
          <a:p>
            <a:pPr>
              <a:defRPr sz="1000" b="1" baseline="0"/>
            </a:pPr>
            <a:endParaRPr lang="nb-NO"/>
          </a:p>
        </c:txPr>
        <c:crossAx val="52115328"/>
        <c:crosses val="autoZero"/>
        <c:auto val="1"/>
        <c:lblAlgn val="ctr"/>
        <c:lblOffset val="100"/>
        <c:noMultiLvlLbl val="0"/>
      </c:catAx>
      <c:valAx>
        <c:axId val="52115328"/>
        <c:scaling>
          <c:orientation val="minMax"/>
        </c:scaling>
        <c:delete val="0"/>
        <c:axPos val="b"/>
        <c:majorGridlines/>
        <c:numFmt formatCode="General" sourceLinked="1"/>
        <c:majorTickMark val="out"/>
        <c:minorTickMark val="none"/>
        <c:tickLblPos val="nextTo"/>
        <c:txPr>
          <a:bodyPr/>
          <a:lstStyle/>
          <a:p>
            <a:pPr>
              <a:defRPr sz="1400"/>
            </a:pPr>
            <a:endParaRPr lang="nb-NO"/>
          </a:p>
        </c:txPr>
        <c:crossAx val="52113792"/>
        <c:crosses val="autoZero"/>
        <c:crossBetween val="between"/>
      </c:valAx>
    </c:plotArea>
    <c:legend>
      <c:legendPos val="b"/>
      <c:layout>
        <c:manualLayout>
          <c:xMode val="edge"/>
          <c:yMode val="edge"/>
          <c:x val="5.9650668870155514E-2"/>
          <c:y val="0.92329752782620333"/>
          <c:w val="0.9"/>
          <c:h val="4.6135033560714238E-2"/>
        </c:manualLayout>
      </c:layout>
      <c:overlay val="0"/>
      <c:txPr>
        <a:bodyPr/>
        <a:lstStyle/>
        <a:p>
          <a:pPr>
            <a:defRPr sz="1000"/>
          </a:pPr>
          <a:endParaRPr lang="nb-NO"/>
        </a:p>
      </c:txPr>
    </c:legend>
    <c:plotVisOnly val="1"/>
    <c:dispBlanksAs val="gap"/>
    <c:showDLblsOverMax val="0"/>
  </c:chart>
  <c:txPr>
    <a:bodyPr/>
    <a:lstStyle/>
    <a:p>
      <a:pPr>
        <a:defRPr sz="1800"/>
      </a:pPr>
      <a:endParaRPr lang="nb-NO"/>
    </a:p>
  </c:txPr>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33951007034318226"/>
          <c:y val="0.13085445036853385"/>
          <c:w val="0.61788124708095682"/>
          <c:h val="0.62016257452875612"/>
        </c:manualLayout>
      </c:layout>
      <c:barChart>
        <c:barDir val="bar"/>
        <c:grouping val="stacked"/>
        <c:varyColors val="0"/>
        <c:ser>
          <c:idx val="0"/>
          <c:order val="0"/>
          <c:tx>
            <c:strRef>
              <c:f>'Ark1'!$B$1</c:f>
              <c:strCache>
                <c:ptCount val="1"/>
                <c:pt idx="0">
                  <c:v>Spiser mer frukt hjemme</c:v>
                </c:pt>
              </c:strCache>
            </c:strRef>
          </c:tx>
          <c:spPr>
            <a:solidFill>
              <a:schemeClr val="accent4">
                <a:lumMod val="75000"/>
              </a:schemeClr>
            </a:solidFill>
          </c:spPr>
          <c:invertIfNegative val="0"/>
          <c:dLbls>
            <c:spPr>
              <a:noFill/>
              <a:ln>
                <a:noFill/>
              </a:ln>
              <a:effectLst/>
            </c:spPr>
            <c:txPr>
              <a:bodyPr/>
              <a:lstStyle/>
              <a:p>
                <a:pPr>
                  <a:defRPr sz="1400"/>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'Ark1'!$A$2</c:f>
              <c:strCache>
                <c:ptCount val="1"/>
                <c:pt idx="0">
                  <c:v>2025 (651 foresatte)</c:v>
                </c:pt>
              </c:strCache>
            </c:strRef>
          </c:cat>
          <c:val>
            <c:numRef>
              <c:f>'Ark1'!$B$2</c:f>
              <c:numCache>
                <c:formatCode>0</c:formatCode>
                <c:ptCount val="1"/>
                <c:pt idx="0">
                  <c:v>8</c:v>
                </c:pt>
              </c:numCache>
            </c:numRef>
          </c:val>
          <c:extLst>
            <c:ext xmlns:c16="http://schemas.microsoft.com/office/drawing/2014/chart" uri="{C3380CC4-5D6E-409C-BE32-E72D297353CC}">
              <c16:uniqueId val="{00000000-9714-4E49-B30F-2CF9F0EF52BE}"/>
            </c:ext>
          </c:extLst>
        </c:ser>
        <c:ser>
          <c:idx val="1"/>
          <c:order val="1"/>
          <c:tx>
            <c:strRef>
              <c:f>'Ark1'!$C$1</c:f>
              <c:strCache>
                <c:ptCount val="1"/>
                <c:pt idx="0">
                  <c:v>Ingen forskjell</c:v>
                </c:pt>
              </c:strCache>
            </c:strRef>
          </c:tx>
          <c:spPr>
            <a:solidFill>
              <a:schemeClr val="accent4">
                <a:lumMod val="20000"/>
                <a:lumOff val="80000"/>
              </a:schemeClr>
            </a:solidFill>
          </c:spPr>
          <c:invertIfNegative val="0"/>
          <c:dLbls>
            <c:spPr>
              <a:noFill/>
              <a:ln>
                <a:noFill/>
              </a:ln>
              <a:effectLst/>
            </c:spPr>
            <c:txPr>
              <a:bodyPr/>
              <a:lstStyle/>
              <a:p>
                <a:pPr>
                  <a:defRPr sz="1400"/>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'Ark1'!$A$2</c:f>
              <c:strCache>
                <c:ptCount val="1"/>
                <c:pt idx="0">
                  <c:v>2025 (651 foresatte)</c:v>
                </c:pt>
              </c:strCache>
            </c:strRef>
          </c:cat>
          <c:val>
            <c:numRef>
              <c:f>'Ark1'!$C$2</c:f>
              <c:numCache>
                <c:formatCode>General</c:formatCode>
                <c:ptCount val="1"/>
                <c:pt idx="0">
                  <c:v>88</c:v>
                </c:pt>
              </c:numCache>
            </c:numRef>
          </c:val>
          <c:extLst>
            <c:ext xmlns:c16="http://schemas.microsoft.com/office/drawing/2014/chart" uri="{C3380CC4-5D6E-409C-BE32-E72D297353CC}">
              <c16:uniqueId val="{00000001-9714-4E49-B30F-2CF9F0EF52BE}"/>
            </c:ext>
          </c:extLst>
        </c:ser>
        <c:ser>
          <c:idx val="2"/>
          <c:order val="2"/>
          <c:tx>
            <c:strRef>
              <c:f>'Ark1'!$D$1</c:f>
              <c:strCache>
                <c:ptCount val="1"/>
                <c:pt idx="0">
                  <c:v>Spiser mindre frukt hjemme</c:v>
                </c:pt>
              </c:strCache>
            </c:strRef>
          </c:tx>
          <c:spPr>
            <a:solidFill>
              <a:schemeClr val="accent2">
                <a:lumMod val="60000"/>
                <a:lumOff val="40000"/>
              </a:schemeClr>
            </a:solidFill>
          </c:spPr>
          <c:invertIfNegative val="0"/>
          <c:dLbls>
            <c:spPr>
              <a:noFill/>
              <a:ln>
                <a:noFill/>
              </a:ln>
              <a:effectLst/>
            </c:spPr>
            <c:txPr>
              <a:bodyPr/>
              <a:lstStyle/>
              <a:p>
                <a:pPr>
                  <a:defRPr sz="1400"/>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'Ark1'!$A$2</c:f>
              <c:strCache>
                <c:ptCount val="1"/>
                <c:pt idx="0">
                  <c:v>2025 (651 foresatte)</c:v>
                </c:pt>
              </c:strCache>
            </c:strRef>
          </c:cat>
          <c:val>
            <c:numRef>
              <c:f>'Ark1'!$D$2</c:f>
              <c:numCache>
                <c:formatCode>General</c:formatCode>
                <c:ptCount val="1"/>
                <c:pt idx="0">
                  <c:v>2</c:v>
                </c:pt>
              </c:numCache>
            </c:numRef>
          </c:val>
          <c:extLst>
            <c:ext xmlns:c16="http://schemas.microsoft.com/office/drawing/2014/chart" uri="{C3380CC4-5D6E-409C-BE32-E72D297353CC}">
              <c16:uniqueId val="{00000002-9714-4E49-B30F-2CF9F0EF52BE}"/>
            </c:ext>
          </c:extLst>
        </c:ser>
        <c:ser>
          <c:idx val="3"/>
          <c:order val="3"/>
          <c:tx>
            <c:strRef>
              <c:f>'Ark1'!$E$1</c:f>
              <c:strCache>
                <c:ptCount val="1"/>
                <c:pt idx="0">
                  <c:v>Vet ikke</c:v>
                </c:pt>
              </c:strCache>
            </c:strRef>
          </c:tx>
          <c:spPr>
            <a:solidFill>
              <a:schemeClr val="bg1">
                <a:lumMod val="85000"/>
              </a:schemeClr>
            </a:solidFill>
          </c:spPr>
          <c:invertIfNegative val="0"/>
          <c:dLbls>
            <c:spPr>
              <a:noFill/>
              <a:ln>
                <a:noFill/>
              </a:ln>
              <a:effectLst/>
            </c:spPr>
            <c:txPr>
              <a:bodyPr wrap="square" lIns="38100" tIns="19050" rIns="38100" bIns="19050" anchor="ctr">
                <a:spAutoFit/>
              </a:bodyPr>
              <a:lstStyle/>
              <a:p>
                <a:pPr>
                  <a:defRPr sz="1600"/>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'Ark1'!$A$2</c:f>
              <c:strCache>
                <c:ptCount val="1"/>
                <c:pt idx="0">
                  <c:v>2025 (651 foresatte)</c:v>
                </c:pt>
              </c:strCache>
            </c:strRef>
          </c:cat>
          <c:val>
            <c:numRef>
              <c:f>'Ark1'!$E$2</c:f>
              <c:numCache>
                <c:formatCode>General</c:formatCode>
                <c:ptCount val="1"/>
                <c:pt idx="0">
                  <c:v>2</c:v>
                </c:pt>
              </c:numCache>
            </c:numRef>
          </c:val>
          <c:extLst>
            <c:ext xmlns:c16="http://schemas.microsoft.com/office/drawing/2014/chart" uri="{C3380CC4-5D6E-409C-BE32-E72D297353CC}">
              <c16:uniqueId val="{00000003-9714-4E49-B30F-2CF9F0EF52BE}"/>
            </c:ext>
          </c:extLst>
        </c:ser>
        <c:dLbls>
          <c:showLegendKey val="0"/>
          <c:showVal val="0"/>
          <c:showCatName val="0"/>
          <c:showSerName val="0"/>
          <c:showPercent val="0"/>
          <c:showBubbleSize val="0"/>
        </c:dLbls>
        <c:gapWidth val="150"/>
        <c:overlap val="100"/>
        <c:axId val="39102720"/>
        <c:axId val="39112704"/>
      </c:barChart>
      <c:catAx>
        <c:axId val="39102720"/>
        <c:scaling>
          <c:orientation val="minMax"/>
        </c:scaling>
        <c:delete val="0"/>
        <c:axPos val="l"/>
        <c:numFmt formatCode="General" sourceLinked="1"/>
        <c:majorTickMark val="out"/>
        <c:minorTickMark val="none"/>
        <c:tickLblPos val="nextTo"/>
        <c:txPr>
          <a:bodyPr/>
          <a:lstStyle/>
          <a:p>
            <a:pPr>
              <a:defRPr sz="1200" b="1" baseline="0"/>
            </a:pPr>
            <a:endParaRPr lang="nb-NO"/>
          </a:p>
        </c:txPr>
        <c:crossAx val="39112704"/>
        <c:crosses val="autoZero"/>
        <c:auto val="1"/>
        <c:lblAlgn val="ctr"/>
        <c:lblOffset val="100"/>
        <c:noMultiLvlLbl val="0"/>
      </c:catAx>
      <c:valAx>
        <c:axId val="39112704"/>
        <c:scaling>
          <c:orientation val="minMax"/>
          <c:max val="100"/>
        </c:scaling>
        <c:delete val="0"/>
        <c:axPos val="b"/>
        <c:majorGridlines/>
        <c:numFmt formatCode="0" sourceLinked="1"/>
        <c:majorTickMark val="out"/>
        <c:minorTickMark val="none"/>
        <c:tickLblPos val="nextTo"/>
        <c:txPr>
          <a:bodyPr/>
          <a:lstStyle/>
          <a:p>
            <a:pPr>
              <a:defRPr sz="1000"/>
            </a:pPr>
            <a:endParaRPr lang="nb-NO"/>
          </a:p>
        </c:txPr>
        <c:crossAx val="39102720"/>
        <c:crosses val="autoZero"/>
        <c:crossBetween val="between"/>
      </c:valAx>
      <c:spPr>
        <a:ln>
          <a:solidFill>
            <a:schemeClr val="accent1"/>
          </a:solidFill>
        </a:ln>
      </c:spPr>
    </c:plotArea>
    <c:legend>
      <c:legendPos val="b"/>
      <c:layout>
        <c:manualLayout>
          <c:xMode val="edge"/>
          <c:yMode val="edge"/>
          <c:x val="8.1031914542594438E-2"/>
          <c:y val="0.88052517583085255"/>
          <c:w val="0.89999997024525935"/>
          <c:h val="7.7040334524789963E-2"/>
        </c:manualLayout>
      </c:layout>
      <c:overlay val="0"/>
      <c:txPr>
        <a:bodyPr/>
        <a:lstStyle/>
        <a:p>
          <a:pPr>
            <a:defRPr sz="1200" baseline="0"/>
          </a:pPr>
          <a:endParaRPr lang="nb-NO"/>
        </a:p>
      </c:txPr>
    </c:legend>
    <c:plotVisOnly val="1"/>
    <c:dispBlanksAs val="gap"/>
    <c:showDLblsOverMax val="0"/>
  </c:chart>
  <c:txPr>
    <a:bodyPr/>
    <a:lstStyle/>
    <a:p>
      <a:pPr>
        <a:defRPr sz="1800"/>
      </a:pPr>
      <a:endParaRPr lang="nb-NO"/>
    </a:p>
  </c:txPr>
  <c:externalData r:id="rId1">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33573116496007499"/>
          <c:y val="0.130854536621893"/>
          <c:w val="0.61788124708095682"/>
          <c:h val="0.62016257452875612"/>
        </c:manualLayout>
      </c:layout>
      <c:barChart>
        <c:barDir val="bar"/>
        <c:grouping val="stacked"/>
        <c:varyColors val="0"/>
        <c:ser>
          <c:idx val="0"/>
          <c:order val="0"/>
          <c:tx>
            <c:strRef>
              <c:f>'Ark1'!$B$1</c:f>
              <c:strCache>
                <c:ptCount val="1"/>
                <c:pt idx="0">
                  <c:v>Helt enig (6)</c:v>
                </c:pt>
              </c:strCache>
            </c:strRef>
          </c:tx>
          <c:spPr>
            <a:solidFill>
              <a:schemeClr val="accent4">
                <a:lumMod val="75000"/>
              </a:schemeClr>
            </a:solidFill>
          </c:spPr>
          <c:invertIfNegative val="0"/>
          <c:dLbls>
            <c:spPr>
              <a:noFill/>
              <a:ln>
                <a:noFill/>
              </a:ln>
              <a:effectLst/>
            </c:spPr>
            <c:txPr>
              <a:bodyPr/>
              <a:lstStyle/>
              <a:p>
                <a:pPr>
                  <a:defRPr sz="1400"/>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'Ark1'!$A$2:$A$4</c:f>
              <c:strCache>
                <c:ptCount val="3"/>
                <c:pt idx="0">
                  <c:v>Skolefrukt gjør at barnet får sunnere matvaner (650)</c:v>
                </c:pt>
                <c:pt idx="1">
                  <c:v>Skolefrukt forenkler morgenrutinen for oss foreldre (649)</c:v>
                </c:pt>
                <c:pt idx="2">
                  <c:v>Skolefrukt bidrar til at barnet spiser mer frukt totalt sett (652)</c:v>
                </c:pt>
              </c:strCache>
            </c:strRef>
          </c:cat>
          <c:val>
            <c:numRef>
              <c:f>'Ark1'!$B$2:$B$4</c:f>
              <c:numCache>
                <c:formatCode>0</c:formatCode>
                <c:ptCount val="3"/>
                <c:pt idx="0">
                  <c:v>33</c:v>
                </c:pt>
                <c:pt idx="1">
                  <c:v>24</c:v>
                </c:pt>
                <c:pt idx="2">
                  <c:v>32</c:v>
                </c:pt>
              </c:numCache>
            </c:numRef>
          </c:val>
          <c:extLst>
            <c:ext xmlns:c16="http://schemas.microsoft.com/office/drawing/2014/chart" uri="{C3380CC4-5D6E-409C-BE32-E72D297353CC}">
              <c16:uniqueId val="{00000000-9714-4E49-B30F-2CF9F0EF52BE}"/>
            </c:ext>
          </c:extLst>
        </c:ser>
        <c:ser>
          <c:idx val="1"/>
          <c:order val="1"/>
          <c:tx>
            <c:strRef>
              <c:f>'Ark1'!$C$1</c:f>
              <c:strCache>
                <c:ptCount val="1"/>
                <c:pt idx="0">
                  <c:v>5</c:v>
                </c:pt>
              </c:strCache>
            </c:strRef>
          </c:tx>
          <c:spPr>
            <a:solidFill>
              <a:schemeClr val="accent4">
                <a:lumMod val="60000"/>
                <a:lumOff val="40000"/>
              </a:schemeClr>
            </a:solidFill>
          </c:spPr>
          <c:invertIfNegative val="0"/>
          <c:dLbls>
            <c:spPr>
              <a:noFill/>
              <a:ln>
                <a:noFill/>
              </a:ln>
              <a:effectLst/>
            </c:spPr>
            <c:txPr>
              <a:bodyPr/>
              <a:lstStyle/>
              <a:p>
                <a:pPr>
                  <a:defRPr sz="1400"/>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'Ark1'!$A$2:$A$4</c:f>
              <c:strCache>
                <c:ptCount val="3"/>
                <c:pt idx="0">
                  <c:v>Skolefrukt gjør at barnet får sunnere matvaner (650)</c:v>
                </c:pt>
                <c:pt idx="1">
                  <c:v>Skolefrukt forenkler morgenrutinen for oss foreldre (649)</c:v>
                </c:pt>
                <c:pt idx="2">
                  <c:v>Skolefrukt bidrar til at barnet spiser mer frukt totalt sett (652)</c:v>
                </c:pt>
              </c:strCache>
            </c:strRef>
          </c:cat>
          <c:val>
            <c:numRef>
              <c:f>'Ark1'!$C$2:$C$4</c:f>
              <c:numCache>
                <c:formatCode>General</c:formatCode>
                <c:ptCount val="3"/>
                <c:pt idx="0">
                  <c:v>20</c:v>
                </c:pt>
                <c:pt idx="1">
                  <c:v>14</c:v>
                </c:pt>
                <c:pt idx="2">
                  <c:v>19</c:v>
                </c:pt>
              </c:numCache>
            </c:numRef>
          </c:val>
          <c:extLst>
            <c:ext xmlns:c16="http://schemas.microsoft.com/office/drawing/2014/chart" uri="{C3380CC4-5D6E-409C-BE32-E72D297353CC}">
              <c16:uniqueId val="{00000001-9714-4E49-B30F-2CF9F0EF52BE}"/>
            </c:ext>
          </c:extLst>
        </c:ser>
        <c:ser>
          <c:idx val="2"/>
          <c:order val="2"/>
          <c:tx>
            <c:strRef>
              <c:f>'Ark1'!$D$1</c:f>
              <c:strCache>
                <c:ptCount val="1"/>
                <c:pt idx="0">
                  <c:v>4</c:v>
                </c:pt>
              </c:strCache>
            </c:strRef>
          </c:tx>
          <c:spPr>
            <a:solidFill>
              <a:schemeClr val="accent4">
                <a:lumMod val="20000"/>
                <a:lumOff val="80000"/>
              </a:schemeClr>
            </a:solidFill>
          </c:spPr>
          <c:invertIfNegative val="0"/>
          <c:dLbls>
            <c:spPr>
              <a:noFill/>
              <a:ln>
                <a:noFill/>
              </a:ln>
              <a:effectLst/>
            </c:spPr>
            <c:txPr>
              <a:bodyPr/>
              <a:lstStyle/>
              <a:p>
                <a:pPr>
                  <a:defRPr sz="1400"/>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'Ark1'!$A$2:$A$4</c:f>
              <c:strCache>
                <c:ptCount val="3"/>
                <c:pt idx="0">
                  <c:v>Skolefrukt gjør at barnet får sunnere matvaner (650)</c:v>
                </c:pt>
                <c:pt idx="1">
                  <c:v>Skolefrukt forenkler morgenrutinen for oss foreldre (649)</c:v>
                </c:pt>
                <c:pt idx="2">
                  <c:v>Skolefrukt bidrar til at barnet spiser mer frukt totalt sett (652)</c:v>
                </c:pt>
              </c:strCache>
            </c:strRef>
          </c:cat>
          <c:val>
            <c:numRef>
              <c:f>'Ark1'!$D$2:$D$4</c:f>
              <c:numCache>
                <c:formatCode>General</c:formatCode>
                <c:ptCount val="3"/>
                <c:pt idx="0">
                  <c:v>23</c:v>
                </c:pt>
                <c:pt idx="1">
                  <c:v>18</c:v>
                </c:pt>
                <c:pt idx="2">
                  <c:v>22</c:v>
                </c:pt>
              </c:numCache>
            </c:numRef>
          </c:val>
          <c:extLst>
            <c:ext xmlns:c16="http://schemas.microsoft.com/office/drawing/2014/chart" uri="{C3380CC4-5D6E-409C-BE32-E72D297353CC}">
              <c16:uniqueId val="{00000002-9714-4E49-B30F-2CF9F0EF52BE}"/>
            </c:ext>
          </c:extLst>
        </c:ser>
        <c:ser>
          <c:idx val="3"/>
          <c:order val="3"/>
          <c:tx>
            <c:strRef>
              <c:f>'Ark1'!$E$1</c:f>
              <c:strCache>
                <c:ptCount val="1"/>
                <c:pt idx="0">
                  <c:v>3</c:v>
                </c:pt>
              </c:strCache>
            </c:strRef>
          </c:tx>
          <c:spPr>
            <a:solidFill>
              <a:schemeClr val="accent2">
                <a:lumMod val="20000"/>
                <a:lumOff val="80000"/>
              </a:schemeClr>
            </a:solidFill>
          </c:spPr>
          <c:invertIfNegative val="0"/>
          <c:dLbls>
            <c:spPr>
              <a:noFill/>
              <a:ln>
                <a:noFill/>
              </a:ln>
              <a:effectLst/>
            </c:spPr>
            <c:txPr>
              <a:bodyPr/>
              <a:lstStyle/>
              <a:p>
                <a:pPr>
                  <a:defRPr sz="1400"/>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'Ark1'!$A$2:$A$4</c:f>
              <c:strCache>
                <c:ptCount val="3"/>
                <c:pt idx="0">
                  <c:v>Skolefrukt gjør at barnet får sunnere matvaner (650)</c:v>
                </c:pt>
                <c:pt idx="1">
                  <c:v>Skolefrukt forenkler morgenrutinen for oss foreldre (649)</c:v>
                </c:pt>
                <c:pt idx="2">
                  <c:v>Skolefrukt bidrar til at barnet spiser mer frukt totalt sett (652)</c:v>
                </c:pt>
              </c:strCache>
            </c:strRef>
          </c:cat>
          <c:val>
            <c:numRef>
              <c:f>'Ark1'!$E$2:$E$4</c:f>
              <c:numCache>
                <c:formatCode>General</c:formatCode>
                <c:ptCount val="3"/>
                <c:pt idx="0">
                  <c:v>13</c:v>
                </c:pt>
                <c:pt idx="1">
                  <c:v>12</c:v>
                </c:pt>
                <c:pt idx="2">
                  <c:v>12</c:v>
                </c:pt>
              </c:numCache>
            </c:numRef>
          </c:val>
          <c:extLst>
            <c:ext xmlns:c16="http://schemas.microsoft.com/office/drawing/2014/chart" uri="{C3380CC4-5D6E-409C-BE32-E72D297353CC}">
              <c16:uniqueId val="{00000003-9714-4E49-B30F-2CF9F0EF52BE}"/>
            </c:ext>
          </c:extLst>
        </c:ser>
        <c:ser>
          <c:idx val="4"/>
          <c:order val="4"/>
          <c:tx>
            <c:strRef>
              <c:f>'Ark1'!$F$1</c:f>
              <c:strCache>
                <c:ptCount val="1"/>
                <c:pt idx="0">
                  <c:v>2</c:v>
                </c:pt>
              </c:strCache>
            </c:strRef>
          </c:tx>
          <c:spPr>
            <a:solidFill>
              <a:srgbClr val="F1857D"/>
            </a:solidFill>
          </c:spPr>
          <c:invertIfNegative val="0"/>
          <c:dLbls>
            <c:spPr>
              <a:noFill/>
              <a:ln>
                <a:noFill/>
              </a:ln>
              <a:effectLst/>
            </c:spPr>
            <c:txPr>
              <a:bodyPr/>
              <a:lstStyle/>
              <a:p>
                <a:pPr>
                  <a:defRPr sz="1400"/>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'Ark1'!$A$2:$A$4</c:f>
              <c:strCache>
                <c:ptCount val="3"/>
                <c:pt idx="0">
                  <c:v>Skolefrukt gjør at barnet får sunnere matvaner (650)</c:v>
                </c:pt>
                <c:pt idx="1">
                  <c:v>Skolefrukt forenkler morgenrutinen for oss foreldre (649)</c:v>
                </c:pt>
                <c:pt idx="2">
                  <c:v>Skolefrukt bidrar til at barnet spiser mer frukt totalt sett (652)</c:v>
                </c:pt>
              </c:strCache>
            </c:strRef>
          </c:cat>
          <c:val>
            <c:numRef>
              <c:f>'Ark1'!$F$2:$F$4</c:f>
              <c:numCache>
                <c:formatCode>General</c:formatCode>
                <c:ptCount val="3"/>
                <c:pt idx="0">
                  <c:v>4</c:v>
                </c:pt>
                <c:pt idx="1">
                  <c:v>12</c:v>
                </c:pt>
                <c:pt idx="2">
                  <c:v>5</c:v>
                </c:pt>
              </c:numCache>
            </c:numRef>
          </c:val>
          <c:extLst>
            <c:ext xmlns:c16="http://schemas.microsoft.com/office/drawing/2014/chart" uri="{C3380CC4-5D6E-409C-BE32-E72D297353CC}">
              <c16:uniqueId val="{00000004-9714-4E49-B30F-2CF9F0EF52BE}"/>
            </c:ext>
          </c:extLst>
        </c:ser>
        <c:ser>
          <c:idx val="5"/>
          <c:order val="5"/>
          <c:tx>
            <c:strRef>
              <c:f>'Ark1'!$G$1</c:f>
              <c:strCache>
                <c:ptCount val="1"/>
                <c:pt idx="0">
                  <c:v>Helt uenig (1)</c:v>
                </c:pt>
              </c:strCache>
            </c:strRef>
          </c:tx>
          <c:spPr>
            <a:solidFill>
              <a:srgbClr val="C00000"/>
            </a:solidFill>
          </c:spPr>
          <c:invertIfNegative val="0"/>
          <c:dLbls>
            <c:spPr>
              <a:noFill/>
              <a:ln>
                <a:noFill/>
              </a:ln>
              <a:effectLst/>
            </c:spPr>
            <c:txPr>
              <a:bodyPr/>
              <a:lstStyle/>
              <a:p>
                <a:pPr>
                  <a:defRPr sz="1400"/>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'Ark1'!$A$2:$A$4</c:f>
              <c:strCache>
                <c:ptCount val="3"/>
                <c:pt idx="0">
                  <c:v>Skolefrukt gjør at barnet får sunnere matvaner (650)</c:v>
                </c:pt>
                <c:pt idx="1">
                  <c:v>Skolefrukt forenkler morgenrutinen for oss foreldre (649)</c:v>
                </c:pt>
                <c:pt idx="2">
                  <c:v>Skolefrukt bidrar til at barnet spiser mer frukt totalt sett (652)</c:v>
                </c:pt>
              </c:strCache>
            </c:strRef>
          </c:cat>
          <c:val>
            <c:numRef>
              <c:f>'Ark1'!$G$2:$G$4</c:f>
              <c:numCache>
                <c:formatCode>General</c:formatCode>
                <c:ptCount val="3"/>
                <c:pt idx="0">
                  <c:v>3</c:v>
                </c:pt>
                <c:pt idx="1">
                  <c:v>16</c:v>
                </c:pt>
                <c:pt idx="2">
                  <c:v>6</c:v>
                </c:pt>
              </c:numCache>
            </c:numRef>
          </c:val>
          <c:extLst>
            <c:ext xmlns:c16="http://schemas.microsoft.com/office/drawing/2014/chart" uri="{C3380CC4-5D6E-409C-BE32-E72D297353CC}">
              <c16:uniqueId val="{00000005-9714-4E49-B30F-2CF9F0EF52BE}"/>
            </c:ext>
          </c:extLst>
        </c:ser>
        <c:ser>
          <c:idx val="6"/>
          <c:order val="6"/>
          <c:tx>
            <c:strRef>
              <c:f>'Ark1'!$H$1</c:f>
              <c:strCache>
                <c:ptCount val="1"/>
                <c:pt idx="0">
                  <c:v>Vet ikke</c:v>
                </c:pt>
              </c:strCache>
            </c:strRef>
          </c:tx>
          <c:spPr>
            <a:solidFill>
              <a:schemeClr val="bg1">
                <a:lumMod val="85000"/>
              </a:schemeClr>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'Ark1'!$A$2:$A$4</c:f>
              <c:strCache>
                <c:ptCount val="3"/>
                <c:pt idx="0">
                  <c:v>Skolefrukt gjør at barnet får sunnere matvaner (650)</c:v>
                </c:pt>
                <c:pt idx="1">
                  <c:v>Skolefrukt forenkler morgenrutinen for oss foreldre (649)</c:v>
                </c:pt>
                <c:pt idx="2">
                  <c:v>Skolefrukt bidrar til at barnet spiser mer frukt totalt sett (652)</c:v>
                </c:pt>
              </c:strCache>
            </c:strRef>
          </c:cat>
          <c:val>
            <c:numRef>
              <c:f>'Ark1'!$H$2:$H$4</c:f>
              <c:numCache>
                <c:formatCode>General</c:formatCode>
                <c:ptCount val="3"/>
                <c:pt idx="0">
                  <c:v>4</c:v>
                </c:pt>
                <c:pt idx="1">
                  <c:v>4</c:v>
                </c:pt>
                <c:pt idx="2">
                  <c:v>4</c:v>
                </c:pt>
              </c:numCache>
            </c:numRef>
          </c:val>
          <c:extLst>
            <c:ext xmlns:c16="http://schemas.microsoft.com/office/drawing/2014/chart" uri="{C3380CC4-5D6E-409C-BE32-E72D297353CC}">
              <c16:uniqueId val="{00000000-02E7-47BA-BB1A-68D6620A776C}"/>
            </c:ext>
          </c:extLst>
        </c:ser>
        <c:dLbls>
          <c:showLegendKey val="0"/>
          <c:showVal val="0"/>
          <c:showCatName val="0"/>
          <c:showSerName val="0"/>
          <c:showPercent val="0"/>
          <c:showBubbleSize val="0"/>
        </c:dLbls>
        <c:gapWidth val="150"/>
        <c:overlap val="100"/>
        <c:axId val="39102720"/>
        <c:axId val="39112704"/>
      </c:barChart>
      <c:catAx>
        <c:axId val="39102720"/>
        <c:scaling>
          <c:orientation val="minMax"/>
        </c:scaling>
        <c:delete val="0"/>
        <c:axPos val="l"/>
        <c:numFmt formatCode="General" sourceLinked="1"/>
        <c:majorTickMark val="out"/>
        <c:minorTickMark val="none"/>
        <c:tickLblPos val="nextTo"/>
        <c:txPr>
          <a:bodyPr/>
          <a:lstStyle/>
          <a:p>
            <a:pPr>
              <a:defRPr sz="1200" b="1" baseline="0"/>
            </a:pPr>
            <a:endParaRPr lang="nb-NO"/>
          </a:p>
        </c:txPr>
        <c:crossAx val="39112704"/>
        <c:crosses val="autoZero"/>
        <c:auto val="1"/>
        <c:lblAlgn val="ctr"/>
        <c:lblOffset val="100"/>
        <c:noMultiLvlLbl val="0"/>
      </c:catAx>
      <c:valAx>
        <c:axId val="39112704"/>
        <c:scaling>
          <c:orientation val="minMax"/>
          <c:max val="100"/>
        </c:scaling>
        <c:delete val="0"/>
        <c:axPos val="b"/>
        <c:majorGridlines/>
        <c:numFmt formatCode="0" sourceLinked="1"/>
        <c:majorTickMark val="out"/>
        <c:minorTickMark val="none"/>
        <c:tickLblPos val="nextTo"/>
        <c:txPr>
          <a:bodyPr/>
          <a:lstStyle/>
          <a:p>
            <a:pPr>
              <a:defRPr sz="1000"/>
            </a:pPr>
            <a:endParaRPr lang="nb-NO"/>
          </a:p>
        </c:txPr>
        <c:crossAx val="39102720"/>
        <c:crosses val="autoZero"/>
        <c:crossBetween val="between"/>
      </c:valAx>
      <c:spPr>
        <a:ln>
          <a:solidFill>
            <a:schemeClr val="accent1"/>
          </a:solidFill>
        </a:ln>
      </c:spPr>
    </c:plotArea>
    <c:legend>
      <c:legendPos val="b"/>
      <c:layout>
        <c:manualLayout>
          <c:xMode val="edge"/>
          <c:yMode val="edge"/>
          <c:x val="8.1031914542594438E-2"/>
          <c:y val="0.88052517583085255"/>
          <c:w val="0.9189680854574056"/>
          <c:h val="6.2740961485502969E-2"/>
        </c:manualLayout>
      </c:layout>
      <c:overlay val="0"/>
      <c:txPr>
        <a:bodyPr/>
        <a:lstStyle/>
        <a:p>
          <a:pPr>
            <a:defRPr sz="1200"/>
          </a:pPr>
          <a:endParaRPr lang="nb-NO"/>
        </a:p>
      </c:txPr>
    </c:legend>
    <c:plotVisOnly val="1"/>
    <c:dispBlanksAs val="gap"/>
    <c:showDLblsOverMax val="0"/>
  </c:chart>
  <c:txPr>
    <a:bodyPr/>
    <a:lstStyle/>
    <a:p>
      <a:pPr>
        <a:defRPr sz="1800"/>
      </a:pPr>
      <a:endParaRPr lang="nb-NO"/>
    </a:p>
  </c:txPr>
  <c:externalData r:id="rId1">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33573116496007499"/>
          <c:y val="0.130854536621893"/>
          <c:w val="0.61788124708095682"/>
          <c:h val="0.62016257452875612"/>
        </c:manualLayout>
      </c:layout>
      <c:barChart>
        <c:barDir val="bar"/>
        <c:grouping val="stacked"/>
        <c:varyColors val="0"/>
        <c:ser>
          <c:idx val="0"/>
          <c:order val="0"/>
          <c:tx>
            <c:strRef>
              <c:f>'Ark1'!$B$1</c:f>
              <c:strCache>
                <c:ptCount val="1"/>
                <c:pt idx="0">
                  <c:v>Svært god verdi </c:v>
                </c:pt>
              </c:strCache>
            </c:strRef>
          </c:tx>
          <c:spPr>
            <a:solidFill>
              <a:schemeClr val="accent4">
                <a:lumMod val="75000"/>
              </a:schemeClr>
            </a:solidFill>
          </c:spPr>
          <c:invertIfNegative val="0"/>
          <c:dLbls>
            <c:spPr>
              <a:noFill/>
              <a:ln>
                <a:noFill/>
              </a:ln>
              <a:effectLst/>
            </c:spPr>
            <c:txPr>
              <a:bodyPr/>
              <a:lstStyle/>
              <a:p>
                <a:pPr>
                  <a:defRPr sz="1400"/>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'Ark1'!$A$2</c:f>
              <c:strCache>
                <c:ptCount val="1"/>
                <c:pt idx="0">
                  <c:v>Foresatte 2025 (644)</c:v>
                </c:pt>
              </c:strCache>
            </c:strRef>
          </c:cat>
          <c:val>
            <c:numRef>
              <c:f>'Ark1'!$B$2</c:f>
              <c:numCache>
                <c:formatCode>0</c:formatCode>
                <c:ptCount val="1"/>
                <c:pt idx="0">
                  <c:v>18</c:v>
                </c:pt>
              </c:numCache>
            </c:numRef>
          </c:val>
          <c:extLst>
            <c:ext xmlns:c16="http://schemas.microsoft.com/office/drawing/2014/chart" uri="{C3380CC4-5D6E-409C-BE32-E72D297353CC}">
              <c16:uniqueId val="{00000000-9714-4E49-B30F-2CF9F0EF52BE}"/>
            </c:ext>
          </c:extLst>
        </c:ser>
        <c:ser>
          <c:idx val="1"/>
          <c:order val="1"/>
          <c:tx>
            <c:strRef>
              <c:f>'Ark1'!$C$1</c:f>
              <c:strCache>
                <c:ptCount val="1"/>
                <c:pt idx="0">
                  <c:v>Ganske god verdi</c:v>
                </c:pt>
              </c:strCache>
            </c:strRef>
          </c:tx>
          <c:spPr>
            <a:solidFill>
              <a:schemeClr val="accent4">
                <a:lumMod val="60000"/>
                <a:lumOff val="40000"/>
              </a:schemeClr>
            </a:solidFill>
          </c:spPr>
          <c:invertIfNegative val="0"/>
          <c:dLbls>
            <c:spPr>
              <a:noFill/>
              <a:ln>
                <a:noFill/>
              </a:ln>
              <a:effectLst/>
            </c:spPr>
            <c:txPr>
              <a:bodyPr/>
              <a:lstStyle/>
              <a:p>
                <a:pPr>
                  <a:defRPr sz="1400"/>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'Ark1'!$A$2</c:f>
              <c:strCache>
                <c:ptCount val="1"/>
                <c:pt idx="0">
                  <c:v>Foresatte 2025 (644)</c:v>
                </c:pt>
              </c:strCache>
            </c:strRef>
          </c:cat>
          <c:val>
            <c:numRef>
              <c:f>'Ark1'!$C$2</c:f>
              <c:numCache>
                <c:formatCode>General</c:formatCode>
                <c:ptCount val="1"/>
                <c:pt idx="0">
                  <c:v>38</c:v>
                </c:pt>
              </c:numCache>
            </c:numRef>
          </c:val>
          <c:extLst>
            <c:ext xmlns:c16="http://schemas.microsoft.com/office/drawing/2014/chart" uri="{C3380CC4-5D6E-409C-BE32-E72D297353CC}">
              <c16:uniqueId val="{00000001-9714-4E49-B30F-2CF9F0EF52BE}"/>
            </c:ext>
          </c:extLst>
        </c:ser>
        <c:ser>
          <c:idx val="2"/>
          <c:order val="2"/>
          <c:tx>
            <c:strRef>
              <c:f>'Ark1'!$D$1</c:f>
              <c:strCache>
                <c:ptCount val="1"/>
                <c:pt idx="0">
                  <c:v>Nøytral</c:v>
                </c:pt>
              </c:strCache>
            </c:strRef>
          </c:tx>
          <c:spPr>
            <a:solidFill>
              <a:schemeClr val="accent6">
                <a:lumMod val="20000"/>
                <a:lumOff val="80000"/>
              </a:schemeClr>
            </a:solidFill>
          </c:spPr>
          <c:invertIfNegative val="0"/>
          <c:dLbls>
            <c:spPr>
              <a:noFill/>
              <a:ln>
                <a:noFill/>
              </a:ln>
              <a:effectLst/>
            </c:spPr>
            <c:txPr>
              <a:bodyPr/>
              <a:lstStyle/>
              <a:p>
                <a:pPr>
                  <a:defRPr sz="1400"/>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'Ark1'!$A$2</c:f>
              <c:strCache>
                <c:ptCount val="1"/>
                <c:pt idx="0">
                  <c:v>Foresatte 2025 (644)</c:v>
                </c:pt>
              </c:strCache>
            </c:strRef>
          </c:cat>
          <c:val>
            <c:numRef>
              <c:f>'Ark1'!$D$2</c:f>
              <c:numCache>
                <c:formatCode>General</c:formatCode>
                <c:ptCount val="1"/>
                <c:pt idx="0">
                  <c:v>34</c:v>
                </c:pt>
              </c:numCache>
            </c:numRef>
          </c:val>
          <c:extLst>
            <c:ext xmlns:c16="http://schemas.microsoft.com/office/drawing/2014/chart" uri="{C3380CC4-5D6E-409C-BE32-E72D297353CC}">
              <c16:uniqueId val="{00000002-9714-4E49-B30F-2CF9F0EF52BE}"/>
            </c:ext>
          </c:extLst>
        </c:ser>
        <c:ser>
          <c:idx val="3"/>
          <c:order val="3"/>
          <c:tx>
            <c:strRef>
              <c:f>'Ark1'!$E$1</c:f>
              <c:strCache>
                <c:ptCount val="1"/>
                <c:pt idx="0">
                  <c:v>Ganske dårlig verdi</c:v>
                </c:pt>
              </c:strCache>
            </c:strRef>
          </c:tx>
          <c:spPr>
            <a:solidFill>
              <a:srgbClr val="F1857D"/>
            </a:solidFill>
          </c:spPr>
          <c:invertIfNegative val="0"/>
          <c:dLbls>
            <c:spPr>
              <a:noFill/>
              <a:ln>
                <a:noFill/>
              </a:ln>
              <a:effectLst/>
            </c:spPr>
            <c:txPr>
              <a:bodyPr/>
              <a:lstStyle/>
              <a:p>
                <a:pPr>
                  <a:defRPr sz="1400"/>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'Ark1'!$A$2</c:f>
              <c:strCache>
                <c:ptCount val="1"/>
                <c:pt idx="0">
                  <c:v>Foresatte 2025 (644)</c:v>
                </c:pt>
              </c:strCache>
            </c:strRef>
          </c:cat>
          <c:val>
            <c:numRef>
              <c:f>'Ark1'!$E$2</c:f>
              <c:numCache>
                <c:formatCode>General</c:formatCode>
                <c:ptCount val="1"/>
                <c:pt idx="0">
                  <c:v>6</c:v>
                </c:pt>
              </c:numCache>
            </c:numRef>
          </c:val>
          <c:extLst>
            <c:ext xmlns:c16="http://schemas.microsoft.com/office/drawing/2014/chart" uri="{C3380CC4-5D6E-409C-BE32-E72D297353CC}">
              <c16:uniqueId val="{00000003-9714-4E49-B30F-2CF9F0EF52BE}"/>
            </c:ext>
          </c:extLst>
        </c:ser>
        <c:ser>
          <c:idx val="4"/>
          <c:order val="4"/>
          <c:tx>
            <c:strRef>
              <c:f>'Ark1'!$F$1</c:f>
              <c:strCache>
                <c:ptCount val="1"/>
                <c:pt idx="0">
                  <c:v>Svært dårlig verdi</c:v>
                </c:pt>
              </c:strCache>
            </c:strRef>
          </c:tx>
          <c:spPr>
            <a:solidFill>
              <a:srgbClr val="C00000"/>
            </a:solidFill>
          </c:spPr>
          <c:invertIfNegative val="0"/>
          <c:dLbls>
            <c:spPr>
              <a:noFill/>
              <a:ln>
                <a:noFill/>
              </a:ln>
              <a:effectLst/>
            </c:spPr>
            <c:txPr>
              <a:bodyPr/>
              <a:lstStyle/>
              <a:p>
                <a:pPr>
                  <a:defRPr sz="1400"/>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'Ark1'!$A$2</c:f>
              <c:strCache>
                <c:ptCount val="1"/>
                <c:pt idx="0">
                  <c:v>Foresatte 2025 (644)</c:v>
                </c:pt>
              </c:strCache>
            </c:strRef>
          </c:cat>
          <c:val>
            <c:numRef>
              <c:f>'Ark1'!$F$2</c:f>
              <c:numCache>
                <c:formatCode>General</c:formatCode>
                <c:ptCount val="1"/>
                <c:pt idx="0">
                  <c:v>2</c:v>
                </c:pt>
              </c:numCache>
            </c:numRef>
          </c:val>
          <c:extLst>
            <c:ext xmlns:c16="http://schemas.microsoft.com/office/drawing/2014/chart" uri="{C3380CC4-5D6E-409C-BE32-E72D297353CC}">
              <c16:uniqueId val="{00000004-9714-4E49-B30F-2CF9F0EF52BE}"/>
            </c:ext>
          </c:extLst>
        </c:ser>
        <c:ser>
          <c:idx val="5"/>
          <c:order val="5"/>
          <c:tx>
            <c:strRef>
              <c:f>'Ark1'!$G$1</c:f>
              <c:strCache>
                <c:ptCount val="1"/>
                <c:pt idx="0">
                  <c:v>Vet ikke</c:v>
                </c:pt>
              </c:strCache>
            </c:strRef>
          </c:tx>
          <c:spPr>
            <a:solidFill>
              <a:schemeClr val="bg1">
                <a:lumMod val="85000"/>
              </a:schemeClr>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'Ark1'!$A$2</c:f>
              <c:strCache>
                <c:ptCount val="1"/>
                <c:pt idx="0">
                  <c:v>Foresatte 2025 (644)</c:v>
                </c:pt>
              </c:strCache>
            </c:strRef>
          </c:cat>
          <c:val>
            <c:numRef>
              <c:f>'Ark1'!$G$2</c:f>
              <c:numCache>
                <c:formatCode>General</c:formatCode>
                <c:ptCount val="1"/>
                <c:pt idx="0">
                  <c:v>2</c:v>
                </c:pt>
              </c:numCache>
            </c:numRef>
          </c:val>
          <c:extLst>
            <c:ext xmlns:c16="http://schemas.microsoft.com/office/drawing/2014/chart" uri="{C3380CC4-5D6E-409C-BE32-E72D297353CC}">
              <c16:uniqueId val="{00000005-9714-4E49-B30F-2CF9F0EF52BE}"/>
            </c:ext>
          </c:extLst>
        </c:ser>
        <c:dLbls>
          <c:showLegendKey val="0"/>
          <c:showVal val="0"/>
          <c:showCatName val="0"/>
          <c:showSerName val="0"/>
          <c:showPercent val="0"/>
          <c:showBubbleSize val="0"/>
        </c:dLbls>
        <c:gapWidth val="150"/>
        <c:overlap val="100"/>
        <c:axId val="39102720"/>
        <c:axId val="39112704"/>
      </c:barChart>
      <c:catAx>
        <c:axId val="39102720"/>
        <c:scaling>
          <c:orientation val="minMax"/>
        </c:scaling>
        <c:delete val="0"/>
        <c:axPos val="l"/>
        <c:numFmt formatCode="General" sourceLinked="1"/>
        <c:majorTickMark val="out"/>
        <c:minorTickMark val="none"/>
        <c:tickLblPos val="nextTo"/>
        <c:txPr>
          <a:bodyPr/>
          <a:lstStyle/>
          <a:p>
            <a:pPr>
              <a:defRPr sz="1200" b="1" baseline="0"/>
            </a:pPr>
            <a:endParaRPr lang="nb-NO"/>
          </a:p>
        </c:txPr>
        <c:crossAx val="39112704"/>
        <c:crosses val="autoZero"/>
        <c:auto val="1"/>
        <c:lblAlgn val="ctr"/>
        <c:lblOffset val="100"/>
        <c:noMultiLvlLbl val="0"/>
      </c:catAx>
      <c:valAx>
        <c:axId val="39112704"/>
        <c:scaling>
          <c:orientation val="minMax"/>
          <c:max val="100"/>
        </c:scaling>
        <c:delete val="0"/>
        <c:axPos val="b"/>
        <c:majorGridlines/>
        <c:numFmt formatCode="0" sourceLinked="1"/>
        <c:majorTickMark val="out"/>
        <c:minorTickMark val="none"/>
        <c:tickLblPos val="nextTo"/>
        <c:txPr>
          <a:bodyPr/>
          <a:lstStyle/>
          <a:p>
            <a:pPr>
              <a:defRPr sz="1000"/>
            </a:pPr>
            <a:endParaRPr lang="nb-NO"/>
          </a:p>
        </c:txPr>
        <c:crossAx val="39102720"/>
        <c:crosses val="autoZero"/>
        <c:crossBetween val="between"/>
      </c:valAx>
      <c:spPr>
        <a:ln>
          <a:solidFill>
            <a:schemeClr val="accent1"/>
          </a:solidFill>
        </a:ln>
      </c:spPr>
    </c:plotArea>
    <c:legend>
      <c:legendPos val="b"/>
      <c:layout>
        <c:manualLayout>
          <c:xMode val="edge"/>
          <c:yMode val="edge"/>
          <c:x val="8.1031914542594438E-2"/>
          <c:y val="0.88052517583085255"/>
          <c:w val="0.9189680854574056"/>
          <c:h val="6.2740961485502969E-2"/>
        </c:manualLayout>
      </c:layout>
      <c:overlay val="0"/>
      <c:txPr>
        <a:bodyPr/>
        <a:lstStyle/>
        <a:p>
          <a:pPr>
            <a:defRPr sz="1200"/>
          </a:pPr>
          <a:endParaRPr lang="nb-NO"/>
        </a:p>
      </c:txPr>
    </c:legend>
    <c:plotVisOnly val="1"/>
    <c:dispBlanksAs val="gap"/>
    <c:showDLblsOverMax val="0"/>
  </c:chart>
  <c:txPr>
    <a:bodyPr/>
    <a:lstStyle/>
    <a:p>
      <a:pPr>
        <a:defRPr sz="1800"/>
      </a:pPr>
      <a:endParaRPr lang="nb-NO"/>
    </a:p>
  </c:txPr>
  <c:externalData r:id="rId1">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33573116496007499"/>
          <c:y val="0.130854536621893"/>
          <c:w val="0.61788124708095682"/>
          <c:h val="0.62016257452875612"/>
        </c:manualLayout>
      </c:layout>
      <c:barChart>
        <c:barDir val="bar"/>
        <c:grouping val="stacked"/>
        <c:varyColors val="0"/>
        <c:ser>
          <c:idx val="0"/>
          <c:order val="0"/>
          <c:tx>
            <c:strRef>
              <c:f>'Ark1'!$B$1</c:f>
              <c:strCache>
                <c:ptCount val="1"/>
                <c:pt idx="0">
                  <c:v>Ja, det er viktig for meg</c:v>
                </c:pt>
              </c:strCache>
            </c:strRef>
          </c:tx>
          <c:spPr>
            <a:solidFill>
              <a:schemeClr val="accent4">
                <a:lumMod val="75000"/>
              </a:schemeClr>
            </a:solidFill>
          </c:spPr>
          <c:invertIfNegative val="0"/>
          <c:dLbls>
            <c:spPr>
              <a:noFill/>
              <a:ln>
                <a:noFill/>
              </a:ln>
              <a:effectLst/>
            </c:spPr>
            <c:txPr>
              <a:bodyPr/>
              <a:lstStyle/>
              <a:p>
                <a:pPr>
                  <a:defRPr sz="1400"/>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'Ark1'!$A$2</c:f>
              <c:strCache>
                <c:ptCount val="1"/>
                <c:pt idx="0">
                  <c:v>Foresatte 2025 (650)</c:v>
                </c:pt>
              </c:strCache>
            </c:strRef>
          </c:cat>
          <c:val>
            <c:numRef>
              <c:f>'Ark1'!$B$2</c:f>
              <c:numCache>
                <c:formatCode>0</c:formatCode>
                <c:ptCount val="1"/>
                <c:pt idx="0">
                  <c:v>61</c:v>
                </c:pt>
              </c:numCache>
            </c:numRef>
          </c:val>
          <c:extLst>
            <c:ext xmlns:c16="http://schemas.microsoft.com/office/drawing/2014/chart" uri="{C3380CC4-5D6E-409C-BE32-E72D297353CC}">
              <c16:uniqueId val="{00000000-9714-4E49-B30F-2CF9F0EF52BE}"/>
            </c:ext>
          </c:extLst>
        </c:ser>
        <c:ser>
          <c:idx val="1"/>
          <c:order val="1"/>
          <c:tx>
            <c:strRef>
              <c:f>'Ark1'!$C$1</c:f>
              <c:strCache>
                <c:ptCount val="1"/>
                <c:pt idx="0">
                  <c:v>Litt viktig</c:v>
                </c:pt>
              </c:strCache>
            </c:strRef>
          </c:tx>
          <c:spPr>
            <a:solidFill>
              <a:schemeClr val="accent4">
                <a:lumMod val="60000"/>
                <a:lumOff val="40000"/>
              </a:schemeClr>
            </a:solidFill>
          </c:spPr>
          <c:invertIfNegative val="0"/>
          <c:dLbls>
            <c:spPr>
              <a:noFill/>
              <a:ln>
                <a:noFill/>
              </a:ln>
              <a:effectLst/>
            </c:spPr>
            <c:txPr>
              <a:bodyPr/>
              <a:lstStyle/>
              <a:p>
                <a:pPr>
                  <a:defRPr sz="1400"/>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'Ark1'!$A$2</c:f>
              <c:strCache>
                <c:ptCount val="1"/>
                <c:pt idx="0">
                  <c:v>Foresatte 2025 (650)</c:v>
                </c:pt>
              </c:strCache>
            </c:strRef>
          </c:cat>
          <c:val>
            <c:numRef>
              <c:f>'Ark1'!$C$2</c:f>
              <c:numCache>
                <c:formatCode>General</c:formatCode>
                <c:ptCount val="1"/>
                <c:pt idx="0">
                  <c:v>25</c:v>
                </c:pt>
              </c:numCache>
            </c:numRef>
          </c:val>
          <c:extLst>
            <c:ext xmlns:c16="http://schemas.microsoft.com/office/drawing/2014/chart" uri="{C3380CC4-5D6E-409C-BE32-E72D297353CC}">
              <c16:uniqueId val="{00000001-9714-4E49-B30F-2CF9F0EF52BE}"/>
            </c:ext>
          </c:extLst>
        </c:ser>
        <c:ser>
          <c:idx val="2"/>
          <c:order val="2"/>
          <c:tx>
            <c:strRef>
              <c:f>'Ark1'!$D$1</c:f>
              <c:strCache>
                <c:ptCount val="1"/>
                <c:pt idx="0">
                  <c:v>Ikke så viktig</c:v>
                </c:pt>
              </c:strCache>
            </c:strRef>
          </c:tx>
          <c:spPr>
            <a:solidFill>
              <a:srgbClr val="F1857D"/>
            </a:solidFill>
          </c:spPr>
          <c:invertIfNegative val="0"/>
          <c:dLbls>
            <c:spPr>
              <a:noFill/>
              <a:ln>
                <a:noFill/>
              </a:ln>
              <a:effectLst/>
            </c:spPr>
            <c:txPr>
              <a:bodyPr/>
              <a:lstStyle/>
              <a:p>
                <a:pPr>
                  <a:defRPr sz="1400"/>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'Ark1'!$A$2</c:f>
              <c:strCache>
                <c:ptCount val="1"/>
                <c:pt idx="0">
                  <c:v>Foresatte 2025 (650)</c:v>
                </c:pt>
              </c:strCache>
            </c:strRef>
          </c:cat>
          <c:val>
            <c:numRef>
              <c:f>'Ark1'!$D$2</c:f>
              <c:numCache>
                <c:formatCode>General</c:formatCode>
                <c:ptCount val="1"/>
                <c:pt idx="0">
                  <c:v>11</c:v>
                </c:pt>
              </c:numCache>
            </c:numRef>
          </c:val>
          <c:extLst>
            <c:ext xmlns:c16="http://schemas.microsoft.com/office/drawing/2014/chart" uri="{C3380CC4-5D6E-409C-BE32-E72D297353CC}">
              <c16:uniqueId val="{00000002-9714-4E49-B30F-2CF9F0EF52BE}"/>
            </c:ext>
          </c:extLst>
        </c:ser>
        <c:ser>
          <c:idx val="3"/>
          <c:order val="3"/>
          <c:tx>
            <c:strRef>
              <c:f>'Ark1'!$E$1</c:f>
              <c:strCache>
                <c:ptCount val="1"/>
                <c:pt idx="0">
                  <c:v>Ikke så viktig i det hele tatt</c:v>
                </c:pt>
              </c:strCache>
            </c:strRef>
          </c:tx>
          <c:spPr>
            <a:solidFill>
              <a:srgbClr val="C00000"/>
            </a:solidFill>
          </c:spPr>
          <c:invertIfNegative val="0"/>
          <c:dLbls>
            <c:spPr>
              <a:noFill/>
              <a:ln>
                <a:noFill/>
              </a:ln>
              <a:effectLst/>
            </c:spPr>
            <c:txPr>
              <a:bodyPr/>
              <a:lstStyle/>
              <a:p>
                <a:pPr>
                  <a:defRPr sz="1400"/>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'Ark1'!$A$2</c:f>
              <c:strCache>
                <c:ptCount val="1"/>
                <c:pt idx="0">
                  <c:v>Foresatte 2025 (650)</c:v>
                </c:pt>
              </c:strCache>
            </c:strRef>
          </c:cat>
          <c:val>
            <c:numRef>
              <c:f>'Ark1'!$E$2</c:f>
              <c:numCache>
                <c:formatCode>General</c:formatCode>
                <c:ptCount val="1"/>
                <c:pt idx="0">
                  <c:v>3</c:v>
                </c:pt>
              </c:numCache>
            </c:numRef>
          </c:val>
          <c:extLst>
            <c:ext xmlns:c16="http://schemas.microsoft.com/office/drawing/2014/chart" uri="{C3380CC4-5D6E-409C-BE32-E72D297353CC}">
              <c16:uniqueId val="{00000003-9714-4E49-B30F-2CF9F0EF52BE}"/>
            </c:ext>
          </c:extLst>
        </c:ser>
        <c:dLbls>
          <c:showLegendKey val="0"/>
          <c:showVal val="0"/>
          <c:showCatName val="0"/>
          <c:showSerName val="0"/>
          <c:showPercent val="0"/>
          <c:showBubbleSize val="0"/>
        </c:dLbls>
        <c:gapWidth val="150"/>
        <c:overlap val="100"/>
        <c:axId val="39102720"/>
        <c:axId val="39112704"/>
      </c:barChart>
      <c:catAx>
        <c:axId val="39102720"/>
        <c:scaling>
          <c:orientation val="minMax"/>
        </c:scaling>
        <c:delete val="0"/>
        <c:axPos val="l"/>
        <c:numFmt formatCode="General" sourceLinked="1"/>
        <c:majorTickMark val="out"/>
        <c:minorTickMark val="none"/>
        <c:tickLblPos val="nextTo"/>
        <c:txPr>
          <a:bodyPr/>
          <a:lstStyle/>
          <a:p>
            <a:pPr>
              <a:defRPr sz="1200" b="1" baseline="0"/>
            </a:pPr>
            <a:endParaRPr lang="nb-NO"/>
          </a:p>
        </c:txPr>
        <c:crossAx val="39112704"/>
        <c:crosses val="autoZero"/>
        <c:auto val="1"/>
        <c:lblAlgn val="ctr"/>
        <c:lblOffset val="100"/>
        <c:noMultiLvlLbl val="0"/>
      </c:catAx>
      <c:valAx>
        <c:axId val="39112704"/>
        <c:scaling>
          <c:orientation val="minMax"/>
          <c:max val="100"/>
        </c:scaling>
        <c:delete val="0"/>
        <c:axPos val="b"/>
        <c:majorGridlines/>
        <c:numFmt formatCode="0" sourceLinked="1"/>
        <c:majorTickMark val="out"/>
        <c:minorTickMark val="none"/>
        <c:tickLblPos val="nextTo"/>
        <c:txPr>
          <a:bodyPr/>
          <a:lstStyle/>
          <a:p>
            <a:pPr>
              <a:defRPr sz="1000"/>
            </a:pPr>
            <a:endParaRPr lang="nb-NO"/>
          </a:p>
        </c:txPr>
        <c:crossAx val="39102720"/>
        <c:crosses val="autoZero"/>
        <c:crossBetween val="between"/>
      </c:valAx>
      <c:spPr>
        <a:ln>
          <a:solidFill>
            <a:schemeClr val="accent1"/>
          </a:solidFill>
        </a:ln>
      </c:spPr>
    </c:plotArea>
    <c:legend>
      <c:legendPos val="b"/>
      <c:layout>
        <c:manualLayout>
          <c:xMode val="edge"/>
          <c:yMode val="edge"/>
          <c:x val="8.1031914542594438E-2"/>
          <c:y val="0.88052517583085255"/>
          <c:w val="0.9189680854574056"/>
          <c:h val="6.2740961485502969E-2"/>
        </c:manualLayout>
      </c:layout>
      <c:overlay val="0"/>
      <c:txPr>
        <a:bodyPr/>
        <a:lstStyle/>
        <a:p>
          <a:pPr>
            <a:defRPr sz="1200"/>
          </a:pPr>
          <a:endParaRPr lang="nb-NO"/>
        </a:p>
      </c:txPr>
    </c:legend>
    <c:plotVisOnly val="1"/>
    <c:dispBlanksAs val="gap"/>
    <c:showDLblsOverMax val="0"/>
  </c:chart>
  <c:txPr>
    <a:bodyPr/>
    <a:lstStyle/>
    <a:p>
      <a:pPr>
        <a:defRPr sz="1800"/>
      </a:pPr>
      <a:endParaRPr lang="nb-NO"/>
    </a:p>
  </c:txPr>
  <c:externalData r:id="rId1">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5328530023991602"/>
          <c:y val="0.11167410089822055"/>
          <c:w val="0.70124941072613556"/>
          <c:h val="0.70335554959302216"/>
        </c:manualLayout>
      </c:layout>
      <c:barChart>
        <c:barDir val="bar"/>
        <c:grouping val="clustered"/>
        <c:varyColors val="0"/>
        <c:ser>
          <c:idx val="0"/>
          <c:order val="0"/>
          <c:tx>
            <c:strRef>
              <c:f>'Ark1'!$B$1</c:f>
              <c:strCache>
                <c:ptCount val="1"/>
                <c:pt idx="0">
                  <c:v>Høst 2025 (451)</c:v>
                </c:pt>
              </c:strCache>
            </c:strRef>
          </c:tx>
          <c:spPr>
            <a:solidFill>
              <a:schemeClr val="tx2">
                <a:lumMod val="75000"/>
                <a:lumOff val="25000"/>
              </a:schemeClr>
            </a:solidFill>
          </c:spPr>
          <c:invertIfNegative val="0"/>
          <c:dLbls>
            <c:spPr>
              <a:noFill/>
              <a:ln>
                <a:noFill/>
              </a:ln>
              <a:effectLst/>
            </c:spPr>
            <c:txPr>
              <a:bodyPr wrap="square" lIns="38100" tIns="19050" rIns="38100" bIns="19050" anchor="ctr">
                <a:spAutoFit/>
              </a:bodyPr>
              <a:lstStyle/>
              <a:p>
                <a:pPr>
                  <a:defRPr sz="1200" b="1"/>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'Ark1'!$A$2:$A$7</c:f>
              <c:strCache>
                <c:ptCount val="6"/>
                <c:pt idx="0">
                  <c:v>Vet ikke</c:v>
                </c:pt>
                <c:pt idx="1">
                  <c:v>Skolens hjemmeside</c:v>
                </c:pt>
                <c:pt idx="2">
                  <c:v>SMS</c:v>
                </c:pt>
                <c:pt idx="3">
                  <c:v>Ranselpost</c:v>
                </c:pt>
                <c:pt idx="4">
                  <c:v>Skoleplattform</c:v>
                </c:pt>
                <c:pt idx="5">
                  <c:v>E-post</c:v>
                </c:pt>
              </c:strCache>
            </c:strRef>
          </c:cat>
          <c:val>
            <c:numRef>
              <c:f>'Ark1'!$B$2:$B$7</c:f>
              <c:numCache>
                <c:formatCode>General</c:formatCode>
                <c:ptCount val="6"/>
                <c:pt idx="0">
                  <c:v>3</c:v>
                </c:pt>
                <c:pt idx="1">
                  <c:v>9</c:v>
                </c:pt>
                <c:pt idx="2">
                  <c:v>22</c:v>
                </c:pt>
                <c:pt idx="3">
                  <c:v>25</c:v>
                </c:pt>
                <c:pt idx="4">
                  <c:v>29</c:v>
                </c:pt>
                <c:pt idx="5">
                  <c:v>67</c:v>
                </c:pt>
              </c:numCache>
            </c:numRef>
          </c:val>
          <c:extLst>
            <c:ext xmlns:c16="http://schemas.microsoft.com/office/drawing/2014/chart" uri="{C3380CC4-5D6E-409C-BE32-E72D297353CC}">
              <c16:uniqueId val="{00000000-8331-412F-8520-F00B40B34ECB}"/>
            </c:ext>
          </c:extLst>
        </c:ser>
        <c:dLbls>
          <c:showLegendKey val="0"/>
          <c:showVal val="0"/>
          <c:showCatName val="0"/>
          <c:showSerName val="0"/>
          <c:showPercent val="0"/>
          <c:showBubbleSize val="0"/>
        </c:dLbls>
        <c:gapWidth val="150"/>
        <c:axId val="52113792"/>
        <c:axId val="52115328"/>
      </c:barChart>
      <c:catAx>
        <c:axId val="52113792"/>
        <c:scaling>
          <c:orientation val="minMax"/>
        </c:scaling>
        <c:delete val="0"/>
        <c:axPos val="l"/>
        <c:numFmt formatCode="General" sourceLinked="1"/>
        <c:majorTickMark val="out"/>
        <c:minorTickMark val="none"/>
        <c:tickLblPos val="nextTo"/>
        <c:txPr>
          <a:bodyPr/>
          <a:lstStyle/>
          <a:p>
            <a:pPr>
              <a:defRPr sz="1200" b="1" baseline="0"/>
            </a:pPr>
            <a:endParaRPr lang="nb-NO"/>
          </a:p>
        </c:txPr>
        <c:crossAx val="52115328"/>
        <c:crosses val="autoZero"/>
        <c:auto val="1"/>
        <c:lblAlgn val="ctr"/>
        <c:lblOffset val="100"/>
        <c:noMultiLvlLbl val="0"/>
      </c:catAx>
      <c:valAx>
        <c:axId val="52115328"/>
        <c:scaling>
          <c:orientation val="minMax"/>
        </c:scaling>
        <c:delete val="0"/>
        <c:axPos val="b"/>
        <c:majorGridlines/>
        <c:numFmt formatCode="General" sourceLinked="1"/>
        <c:majorTickMark val="out"/>
        <c:minorTickMark val="none"/>
        <c:tickLblPos val="nextTo"/>
        <c:txPr>
          <a:bodyPr/>
          <a:lstStyle/>
          <a:p>
            <a:pPr>
              <a:defRPr sz="1400"/>
            </a:pPr>
            <a:endParaRPr lang="nb-NO"/>
          </a:p>
        </c:txPr>
        <c:crossAx val="52113792"/>
        <c:crosses val="autoZero"/>
        <c:crossBetween val="between"/>
      </c:valAx>
    </c:plotArea>
    <c:legend>
      <c:legendPos val="b"/>
      <c:layout>
        <c:manualLayout>
          <c:xMode val="edge"/>
          <c:yMode val="edge"/>
          <c:x val="3.7739876835379188E-2"/>
          <c:y val="0.89600220861021251"/>
          <c:w val="0.89999987749080335"/>
          <c:h val="4.6584676813264322E-2"/>
        </c:manualLayout>
      </c:layout>
      <c:overlay val="0"/>
      <c:txPr>
        <a:bodyPr/>
        <a:lstStyle/>
        <a:p>
          <a:pPr>
            <a:defRPr sz="1000"/>
          </a:pPr>
          <a:endParaRPr lang="nb-NO"/>
        </a:p>
      </c:txPr>
    </c:legend>
    <c:plotVisOnly val="1"/>
    <c:dispBlanksAs val="gap"/>
    <c:showDLblsOverMax val="0"/>
  </c:chart>
  <c:txPr>
    <a:bodyPr/>
    <a:lstStyle/>
    <a:p>
      <a:pPr>
        <a:defRPr sz="1800"/>
      </a:pPr>
      <a:endParaRPr lang="nb-NO"/>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449339009647647"/>
          <c:y val="0.11730553872992794"/>
          <c:w val="0.52491621825564494"/>
          <c:h val="0.43161745617985475"/>
        </c:manualLayout>
      </c:layout>
      <c:barChart>
        <c:barDir val="bar"/>
        <c:grouping val="stacked"/>
        <c:varyColors val="0"/>
        <c:ser>
          <c:idx val="0"/>
          <c:order val="0"/>
          <c:tx>
            <c:strRef>
              <c:f>'Ark1'!$B$1</c:f>
              <c:strCache>
                <c:ptCount val="1"/>
                <c:pt idx="0">
                  <c:v>Svært godt (6)</c:v>
                </c:pt>
              </c:strCache>
            </c:strRef>
          </c:tx>
          <c:spPr>
            <a:solidFill>
              <a:schemeClr val="accent4">
                <a:lumMod val="75000"/>
              </a:schemeClr>
            </a:solidFill>
          </c:spPr>
          <c:invertIfNegative val="0"/>
          <c:dLbls>
            <c:spPr>
              <a:noFill/>
              <a:ln>
                <a:noFill/>
              </a:ln>
              <a:effectLst/>
            </c:spPr>
            <c:txPr>
              <a:bodyPr/>
              <a:lstStyle/>
              <a:p>
                <a:pPr>
                  <a:defRPr sz="1400"/>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'Ark1'!$A$2:$A$6</c:f>
              <c:strCache>
                <c:ptCount val="5"/>
                <c:pt idx="0">
                  <c:v>2021 (35)</c:v>
                </c:pt>
                <c:pt idx="1">
                  <c:v>2022 (66)</c:v>
                </c:pt>
                <c:pt idx="2">
                  <c:v>2023 (52)</c:v>
                </c:pt>
                <c:pt idx="3">
                  <c:v>2024 (30)</c:v>
                </c:pt>
                <c:pt idx="4">
                  <c:v>2025 (28)</c:v>
                </c:pt>
              </c:strCache>
            </c:strRef>
          </c:cat>
          <c:val>
            <c:numRef>
              <c:f>'Ark1'!$B$2:$B$6</c:f>
              <c:numCache>
                <c:formatCode>0</c:formatCode>
                <c:ptCount val="5"/>
                <c:pt idx="0">
                  <c:v>11</c:v>
                </c:pt>
                <c:pt idx="1">
                  <c:v>20</c:v>
                </c:pt>
                <c:pt idx="2">
                  <c:v>15</c:v>
                </c:pt>
                <c:pt idx="3">
                  <c:v>17</c:v>
                </c:pt>
                <c:pt idx="4">
                  <c:v>21</c:v>
                </c:pt>
              </c:numCache>
            </c:numRef>
          </c:val>
          <c:extLst>
            <c:ext xmlns:c16="http://schemas.microsoft.com/office/drawing/2014/chart" uri="{C3380CC4-5D6E-409C-BE32-E72D297353CC}">
              <c16:uniqueId val="{00000000-7B1C-41B1-9D90-72183BA44AAA}"/>
            </c:ext>
          </c:extLst>
        </c:ser>
        <c:ser>
          <c:idx val="1"/>
          <c:order val="1"/>
          <c:tx>
            <c:strRef>
              <c:f>'Ark1'!$C$1</c:f>
              <c:strCache>
                <c:ptCount val="1"/>
                <c:pt idx="0">
                  <c:v>5</c:v>
                </c:pt>
              </c:strCache>
            </c:strRef>
          </c:tx>
          <c:spPr>
            <a:solidFill>
              <a:schemeClr val="accent4">
                <a:lumMod val="60000"/>
                <a:lumOff val="40000"/>
              </a:schemeClr>
            </a:solidFill>
          </c:spPr>
          <c:invertIfNegative val="0"/>
          <c:dLbls>
            <c:spPr>
              <a:noFill/>
              <a:ln>
                <a:noFill/>
              </a:ln>
              <a:effectLst/>
            </c:spPr>
            <c:txPr>
              <a:bodyPr/>
              <a:lstStyle/>
              <a:p>
                <a:pPr>
                  <a:defRPr sz="1400"/>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'Ark1'!$A$2:$A$6</c:f>
              <c:strCache>
                <c:ptCount val="5"/>
                <c:pt idx="0">
                  <c:v>2021 (35)</c:v>
                </c:pt>
                <c:pt idx="1">
                  <c:v>2022 (66)</c:v>
                </c:pt>
                <c:pt idx="2">
                  <c:v>2023 (52)</c:v>
                </c:pt>
                <c:pt idx="3">
                  <c:v>2024 (30)</c:v>
                </c:pt>
                <c:pt idx="4">
                  <c:v>2025 (28)</c:v>
                </c:pt>
              </c:strCache>
            </c:strRef>
          </c:cat>
          <c:val>
            <c:numRef>
              <c:f>'Ark1'!$C$2:$C$6</c:f>
              <c:numCache>
                <c:formatCode>General</c:formatCode>
                <c:ptCount val="5"/>
                <c:pt idx="0">
                  <c:v>37</c:v>
                </c:pt>
                <c:pt idx="1">
                  <c:v>33</c:v>
                </c:pt>
                <c:pt idx="2">
                  <c:v>25</c:v>
                </c:pt>
                <c:pt idx="3">
                  <c:v>37</c:v>
                </c:pt>
                <c:pt idx="4">
                  <c:v>36</c:v>
                </c:pt>
              </c:numCache>
            </c:numRef>
          </c:val>
          <c:extLst>
            <c:ext xmlns:c16="http://schemas.microsoft.com/office/drawing/2014/chart" uri="{C3380CC4-5D6E-409C-BE32-E72D297353CC}">
              <c16:uniqueId val="{00000001-7B1C-41B1-9D90-72183BA44AAA}"/>
            </c:ext>
          </c:extLst>
        </c:ser>
        <c:ser>
          <c:idx val="2"/>
          <c:order val="2"/>
          <c:tx>
            <c:strRef>
              <c:f>'Ark1'!$D$1</c:f>
              <c:strCache>
                <c:ptCount val="1"/>
                <c:pt idx="0">
                  <c:v>4</c:v>
                </c:pt>
              </c:strCache>
            </c:strRef>
          </c:tx>
          <c:spPr>
            <a:solidFill>
              <a:schemeClr val="accent4">
                <a:lumMod val="20000"/>
                <a:lumOff val="80000"/>
              </a:schemeClr>
            </a:solidFill>
          </c:spPr>
          <c:invertIfNegative val="0"/>
          <c:dLbls>
            <c:spPr>
              <a:noFill/>
              <a:ln>
                <a:noFill/>
              </a:ln>
              <a:effectLst/>
            </c:spPr>
            <c:txPr>
              <a:bodyPr/>
              <a:lstStyle/>
              <a:p>
                <a:pPr>
                  <a:defRPr sz="1400"/>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'Ark1'!$A$2:$A$6</c:f>
              <c:strCache>
                <c:ptCount val="5"/>
                <c:pt idx="0">
                  <c:v>2021 (35)</c:v>
                </c:pt>
                <c:pt idx="1">
                  <c:v>2022 (66)</c:v>
                </c:pt>
                <c:pt idx="2">
                  <c:v>2023 (52)</c:v>
                </c:pt>
                <c:pt idx="3">
                  <c:v>2024 (30)</c:v>
                </c:pt>
                <c:pt idx="4">
                  <c:v>2025 (28)</c:v>
                </c:pt>
              </c:strCache>
            </c:strRef>
          </c:cat>
          <c:val>
            <c:numRef>
              <c:f>'Ark1'!$D$2:$D$6</c:f>
              <c:numCache>
                <c:formatCode>General</c:formatCode>
                <c:ptCount val="5"/>
                <c:pt idx="0">
                  <c:v>43</c:v>
                </c:pt>
                <c:pt idx="1">
                  <c:v>29</c:v>
                </c:pt>
                <c:pt idx="2">
                  <c:v>37</c:v>
                </c:pt>
                <c:pt idx="3">
                  <c:v>23</c:v>
                </c:pt>
                <c:pt idx="4">
                  <c:v>32</c:v>
                </c:pt>
              </c:numCache>
            </c:numRef>
          </c:val>
          <c:extLst>
            <c:ext xmlns:c16="http://schemas.microsoft.com/office/drawing/2014/chart" uri="{C3380CC4-5D6E-409C-BE32-E72D297353CC}">
              <c16:uniqueId val="{00000002-7B1C-41B1-9D90-72183BA44AAA}"/>
            </c:ext>
          </c:extLst>
        </c:ser>
        <c:ser>
          <c:idx val="3"/>
          <c:order val="3"/>
          <c:tx>
            <c:strRef>
              <c:f>'Ark1'!$E$1</c:f>
              <c:strCache>
                <c:ptCount val="1"/>
                <c:pt idx="0">
                  <c:v>3</c:v>
                </c:pt>
              </c:strCache>
            </c:strRef>
          </c:tx>
          <c:spPr>
            <a:solidFill>
              <a:schemeClr val="accent5">
                <a:lumMod val="20000"/>
                <a:lumOff val="80000"/>
              </a:schemeClr>
            </a:solidFill>
          </c:spPr>
          <c:invertIfNegative val="0"/>
          <c:dLbls>
            <c:spPr>
              <a:noFill/>
              <a:ln>
                <a:noFill/>
              </a:ln>
              <a:effectLst/>
            </c:spPr>
            <c:txPr>
              <a:bodyPr/>
              <a:lstStyle/>
              <a:p>
                <a:pPr>
                  <a:defRPr sz="1400"/>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'Ark1'!$A$2:$A$6</c:f>
              <c:strCache>
                <c:ptCount val="5"/>
                <c:pt idx="0">
                  <c:v>2021 (35)</c:v>
                </c:pt>
                <c:pt idx="1">
                  <c:v>2022 (66)</c:v>
                </c:pt>
                <c:pt idx="2">
                  <c:v>2023 (52)</c:v>
                </c:pt>
                <c:pt idx="3">
                  <c:v>2024 (30)</c:v>
                </c:pt>
                <c:pt idx="4">
                  <c:v>2025 (28)</c:v>
                </c:pt>
              </c:strCache>
            </c:strRef>
          </c:cat>
          <c:val>
            <c:numRef>
              <c:f>'Ark1'!$E$2:$E$6</c:f>
              <c:numCache>
                <c:formatCode>General</c:formatCode>
                <c:ptCount val="5"/>
                <c:pt idx="0">
                  <c:v>9</c:v>
                </c:pt>
                <c:pt idx="1">
                  <c:v>18</c:v>
                </c:pt>
                <c:pt idx="2">
                  <c:v>15</c:v>
                </c:pt>
                <c:pt idx="3">
                  <c:v>23</c:v>
                </c:pt>
                <c:pt idx="4">
                  <c:v>11</c:v>
                </c:pt>
              </c:numCache>
            </c:numRef>
          </c:val>
          <c:extLst>
            <c:ext xmlns:c16="http://schemas.microsoft.com/office/drawing/2014/chart" uri="{C3380CC4-5D6E-409C-BE32-E72D297353CC}">
              <c16:uniqueId val="{00000003-7B1C-41B1-9D90-72183BA44AAA}"/>
            </c:ext>
          </c:extLst>
        </c:ser>
        <c:ser>
          <c:idx val="4"/>
          <c:order val="4"/>
          <c:tx>
            <c:strRef>
              <c:f>'Ark1'!$F$1</c:f>
              <c:strCache>
                <c:ptCount val="1"/>
                <c:pt idx="0">
                  <c:v>2</c:v>
                </c:pt>
              </c:strCache>
            </c:strRef>
          </c:tx>
          <c:spPr>
            <a:solidFill>
              <a:srgbClr val="F1857D"/>
            </a:solidFill>
          </c:spPr>
          <c:invertIfNegative val="0"/>
          <c:dLbls>
            <c:spPr>
              <a:noFill/>
              <a:ln>
                <a:noFill/>
              </a:ln>
              <a:effectLst/>
            </c:spPr>
            <c:txPr>
              <a:bodyPr/>
              <a:lstStyle/>
              <a:p>
                <a:pPr>
                  <a:defRPr sz="1400"/>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'Ark1'!$A$2:$A$6</c:f>
              <c:strCache>
                <c:ptCount val="5"/>
                <c:pt idx="0">
                  <c:v>2021 (35)</c:v>
                </c:pt>
                <c:pt idx="1">
                  <c:v>2022 (66)</c:v>
                </c:pt>
                <c:pt idx="2">
                  <c:v>2023 (52)</c:v>
                </c:pt>
                <c:pt idx="3">
                  <c:v>2024 (30)</c:v>
                </c:pt>
                <c:pt idx="4">
                  <c:v>2025 (28)</c:v>
                </c:pt>
              </c:strCache>
            </c:strRef>
          </c:cat>
          <c:val>
            <c:numRef>
              <c:f>'Ark1'!$F$2:$F$6</c:f>
              <c:numCache>
                <c:formatCode>General</c:formatCode>
                <c:ptCount val="5"/>
                <c:pt idx="0">
                  <c:v>0</c:v>
                </c:pt>
                <c:pt idx="1">
                  <c:v>0</c:v>
                </c:pt>
                <c:pt idx="2">
                  <c:v>6</c:v>
                </c:pt>
                <c:pt idx="3">
                  <c:v>0</c:v>
                </c:pt>
                <c:pt idx="4">
                  <c:v>0</c:v>
                </c:pt>
              </c:numCache>
            </c:numRef>
          </c:val>
          <c:extLst>
            <c:ext xmlns:c16="http://schemas.microsoft.com/office/drawing/2014/chart" uri="{C3380CC4-5D6E-409C-BE32-E72D297353CC}">
              <c16:uniqueId val="{00000004-7B1C-41B1-9D90-72183BA44AAA}"/>
            </c:ext>
          </c:extLst>
        </c:ser>
        <c:ser>
          <c:idx val="5"/>
          <c:order val="5"/>
          <c:tx>
            <c:strRef>
              <c:f>'Ark1'!$G$1</c:f>
              <c:strCache>
                <c:ptCount val="1"/>
                <c:pt idx="0">
                  <c:v>Svært dårlig (1)</c:v>
                </c:pt>
              </c:strCache>
            </c:strRef>
          </c:tx>
          <c:spPr>
            <a:solidFill>
              <a:srgbClr val="C00000"/>
            </a:solidFill>
          </c:spPr>
          <c:invertIfNegative val="0"/>
          <c:dLbls>
            <c:spPr>
              <a:noFill/>
              <a:ln>
                <a:noFill/>
              </a:ln>
              <a:effectLst/>
            </c:spPr>
            <c:txPr>
              <a:bodyPr/>
              <a:lstStyle/>
              <a:p>
                <a:pPr>
                  <a:defRPr sz="1400"/>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'Ark1'!$A$2:$A$6</c:f>
              <c:strCache>
                <c:ptCount val="5"/>
                <c:pt idx="0">
                  <c:v>2021 (35)</c:v>
                </c:pt>
                <c:pt idx="1">
                  <c:v>2022 (66)</c:v>
                </c:pt>
                <c:pt idx="2">
                  <c:v>2023 (52)</c:v>
                </c:pt>
                <c:pt idx="3">
                  <c:v>2024 (30)</c:v>
                </c:pt>
                <c:pt idx="4">
                  <c:v>2025 (28)</c:v>
                </c:pt>
              </c:strCache>
            </c:strRef>
          </c:cat>
          <c:val>
            <c:numRef>
              <c:f>'Ark1'!$G$2:$G$6</c:f>
              <c:numCache>
                <c:formatCode>General</c:formatCode>
                <c:ptCount val="5"/>
                <c:pt idx="0">
                  <c:v>0</c:v>
                </c:pt>
                <c:pt idx="1">
                  <c:v>0</c:v>
                </c:pt>
                <c:pt idx="2">
                  <c:v>2</c:v>
                </c:pt>
                <c:pt idx="3">
                  <c:v>0</c:v>
                </c:pt>
                <c:pt idx="4">
                  <c:v>0</c:v>
                </c:pt>
              </c:numCache>
            </c:numRef>
          </c:val>
          <c:extLst>
            <c:ext xmlns:c16="http://schemas.microsoft.com/office/drawing/2014/chart" uri="{C3380CC4-5D6E-409C-BE32-E72D297353CC}">
              <c16:uniqueId val="{00000005-7B1C-41B1-9D90-72183BA44AAA}"/>
            </c:ext>
          </c:extLst>
        </c:ser>
        <c:dLbls>
          <c:showLegendKey val="0"/>
          <c:showVal val="0"/>
          <c:showCatName val="0"/>
          <c:showSerName val="0"/>
          <c:showPercent val="0"/>
          <c:showBubbleSize val="0"/>
        </c:dLbls>
        <c:gapWidth val="150"/>
        <c:overlap val="100"/>
        <c:axId val="39102720"/>
        <c:axId val="39112704"/>
      </c:barChart>
      <c:catAx>
        <c:axId val="39102720"/>
        <c:scaling>
          <c:orientation val="minMax"/>
        </c:scaling>
        <c:delete val="0"/>
        <c:axPos val="l"/>
        <c:numFmt formatCode="General" sourceLinked="1"/>
        <c:majorTickMark val="out"/>
        <c:minorTickMark val="none"/>
        <c:tickLblPos val="nextTo"/>
        <c:txPr>
          <a:bodyPr/>
          <a:lstStyle/>
          <a:p>
            <a:pPr>
              <a:defRPr sz="900" b="1" baseline="0"/>
            </a:pPr>
            <a:endParaRPr lang="nb-NO"/>
          </a:p>
        </c:txPr>
        <c:crossAx val="39112704"/>
        <c:crosses val="autoZero"/>
        <c:auto val="1"/>
        <c:lblAlgn val="ctr"/>
        <c:lblOffset val="100"/>
        <c:noMultiLvlLbl val="0"/>
      </c:catAx>
      <c:valAx>
        <c:axId val="39112704"/>
        <c:scaling>
          <c:orientation val="minMax"/>
          <c:max val="100"/>
        </c:scaling>
        <c:delete val="0"/>
        <c:axPos val="b"/>
        <c:majorGridlines/>
        <c:numFmt formatCode="0" sourceLinked="1"/>
        <c:majorTickMark val="out"/>
        <c:minorTickMark val="none"/>
        <c:tickLblPos val="nextTo"/>
        <c:txPr>
          <a:bodyPr/>
          <a:lstStyle/>
          <a:p>
            <a:pPr>
              <a:defRPr sz="1000"/>
            </a:pPr>
            <a:endParaRPr lang="nb-NO"/>
          </a:p>
        </c:txPr>
        <c:crossAx val="39102720"/>
        <c:crosses val="autoZero"/>
        <c:crossBetween val="between"/>
      </c:valAx>
    </c:plotArea>
    <c:legend>
      <c:legendPos val="b"/>
      <c:layout>
        <c:manualLayout>
          <c:xMode val="edge"/>
          <c:yMode val="edge"/>
          <c:x val="0.46808336437476716"/>
          <c:y val="0.62500465818991902"/>
          <c:w val="0.50522913916488155"/>
          <c:h val="7.4369675352208106E-2"/>
        </c:manualLayout>
      </c:layout>
      <c:overlay val="0"/>
      <c:txPr>
        <a:bodyPr/>
        <a:lstStyle/>
        <a:p>
          <a:pPr>
            <a:defRPr sz="1000"/>
          </a:pPr>
          <a:endParaRPr lang="nb-NO"/>
        </a:p>
      </c:txPr>
    </c:legend>
    <c:plotVisOnly val="1"/>
    <c:dispBlanksAs val="gap"/>
    <c:showDLblsOverMax val="0"/>
  </c:chart>
  <c:txPr>
    <a:bodyPr/>
    <a:lstStyle/>
    <a:p>
      <a:pPr>
        <a:defRPr sz="1800"/>
      </a:pPr>
      <a:endParaRPr lang="nb-NO"/>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33573116496007499"/>
          <c:y val="0.130854536621893"/>
          <c:w val="0.61788124708095682"/>
          <c:h val="0.62016257452875612"/>
        </c:manualLayout>
      </c:layout>
      <c:barChart>
        <c:barDir val="bar"/>
        <c:grouping val="stacked"/>
        <c:varyColors val="0"/>
        <c:ser>
          <c:idx val="0"/>
          <c:order val="0"/>
          <c:tx>
            <c:strRef>
              <c:f>'Ark1'!$B$1</c:f>
              <c:strCache>
                <c:ptCount val="1"/>
                <c:pt idx="0">
                  <c:v>Svært godt (6)</c:v>
                </c:pt>
              </c:strCache>
            </c:strRef>
          </c:tx>
          <c:spPr>
            <a:solidFill>
              <a:schemeClr val="accent4">
                <a:lumMod val="75000"/>
              </a:schemeClr>
            </a:solidFill>
          </c:spPr>
          <c:invertIfNegative val="0"/>
          <c:dLbls>
            <c:spPr>
              <a:noFill/>
              <a:ln>
                <a:noFill/>
              </a:ln>
              <a:effectLst/>
            </c:spPr>
            <c:txPr>
              <a:bodyPr/>
              <a:lstStyle/>
              <a:p>
                <a:pPr>
                  <a:defRPr sz="1400"/>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'Ark1'!$A$2:$A$5</c:f>
              <c:strCache>
                <c:ptCount val="4"/>
                <c:pt idx="0">
                  <c:v>2022 (752)</c:v>
                </c:pt>
                <c:pt idx="1">
                  <c:v>2023 (594)</c:v>
                </c:pt>
                <c:pt idx="2">
                  <c:v>2024 (441)</c:v>
                </c:pt>
                <c:pt idx="3">
                  <c:v>2025 (299)</c:v>
                </c:pt>
              </c:strCache>
            </c:strRef>
          </c:cat>
          <c:val>
            <c:numRef>
              <c:f>'Ark1'!$B$2:$B$5</c:f>
              <c:numCache>
                <c:formatCode>0</c:formatCode>
                <c:ptCount val="4"/>
                <c:pt idx="0">
                  <c:v>17</c:v>
                </c:pt>
                <c:pt idx="1">
                  <c:v>19</c:v>
                </c:pt>
                <c:pt idx="2">
                  <c:v>13</c:v>
                </c:pt>
                <c:pt idx="3">
                  <c:v>15</c:v>
                </c:pt>
              </c:numCache>
            </c:numRef>
          </c:val>
          <c:extLst>
            <c:ext xmlns:c16="http://schemas.microsoft.com/office/drawing/2014/chart" uri="{C3380CC4-5D6E-409C-BE32-E72D297353CC}">
              <c16:uniqueId val="{00000000-9714-4E49-B30F-2CF9F0EF52BE}"/>
            </c:ext>
          </c:extLst>
        </c:ser>
        <c:ser>
          <c:idx val="1"/>
          <c:order val="1"/>
          <c:tx>
            <c:strRef>
              <c:f>'Ark1'!$C$1</c:f>
              <c:strCache>
                <c:ptCount val="1"/>
                <c:pt idx="0">
                  <c:v>5</c:v>
                </c:pt>
              </c:strCache>
            </c:strRef>
          </c:tx>
          <c:spPr>
            <a:solidFill>
              <a:schemeClr val="accent4">
                <a:lumMod val="60000"/>
                <a:lumOff val="40000"/>
              </a:schemeClr>
            </a:solidFill>
          </c:spPr>
          <c:invertIfNegative val="0"/>
          <c:dLbls>
            <c:spPr>
              <a:noFill/>
              <a:ln>
                <a:noFill/>
              </a:ln>
              <a:effectLst/>
            </c:spPr>
            <c:txPr>
              <a:bodyPr/>
              <a:lstStyle/>
              <a:p>
                <a:pPr>
                  <a:defRPr sz="1400"/>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'Ark1'!$A$2:$A$5</c:f>
              <c:strCache>
                <c:ptCount val="4"/>
                <c:pt idx="0">
                  <c:v>2022 (752)</c:v>
                </c:pt>
                <c:pt idx="1">
                  <c:v>2023 (594)</c:v>
                </c:pt>
                <c:pt idx="2">
                  <c:v>2024 (441)</c:v>
                </c:pt>
                <c:pt idx="3">
                  <c:v>2025 (299)</c:v>
                </c:pt>
              </c:strCache>
            </c:strRef>
          </c:cat>
          <c:val>
            <c:numRef>
              <c:f>'Ark1'!$C$2:$C$5</c:f>
              <c:numCache>
                <c:formatCode>General</c:formatCode>
                <c:ptCount val="4"/>
                <c:pt idx="0">
                  <c:v>31</c:v>
                </c:pt>
                <c:pt idx="1">
                  <c:v>27</c:v>
                </c:pt>
                <c:pt idx="2">
                  <c:v>30</c:v>
                </c:pt>
                <c:pt idx="3">
                  <c:v>31</c:v>
                </c:pt>
              </c:numCache>
            </c:numRef>
          </c:val>
          <c:extLst>
            <c:ext xmlns:c16="http://schemas.microsoft.com/office/drawing/2014/chart" uri="{C3380CC4-5D6E-409C-BE32-E72D297353CC}">
              <c16:uniqueId val="{00000001-9714-4E49-B30F-2CF9F0EF52BE}"/>
            </c:ext>
          </c:extLst>
        </c:ser>
        <c:ser>
          <c:idx val="2"/>
          <c:order val="2"/>
          <c:tx>
            <c:strRef>
              <c:f>'Ark1'!$D$1</c:f>
              <c:strCache>
                <c:ptCount val="1"/>
                <c:pt idx="0">
                  <c:v>4</c:v>
                </c:pt>
              </c:strCache>
            </c:strRef>
          </c:tx>
          <c:spPr>
            <a:solidFill>
              <a:schemeClr val="accent4">
                <a:lumMod val="20000"/>
                <a:lumOff val="80000"/>
              </a:schemeClr>
            </a:solidFill>
          </c:spPr>
          <c:invertIfNegative val="0"/>
          <c:dLbls>
            <c:spPr>
              <a:noFill/>
              <a:ln>
                <a:noFill/>
              </a:ln>
              <a:effectLst/>
            </c:spPr>
            <c:txPr>
              <a:bodyPr/>
              <a:lstStyle/>
              <a:p>
                <a:pPr>
                  <a:defRPr sz="1400"/>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'Ark1'!$A$2:$A$5</c:f>
              <c:strCache>
                <c:ptCount val="4"/>
                <c:pt idx="0">
                  <c:v>2022 (752)</c:v>
                </c:pt>
                <c:pt idx="1">
                  <c:v>2023 (594)</c:v>
                </c:pt>
                <c:pt idx="2">
                  <c:v>2024 (441)</c:v>
                </c:pt>
                <c:pt idx="3">
                  <c:v>2025 (299)</c:v>
                </c:pt>
              </c:strCache>
            </c:strRef>
          </c:cat>
          <c:val>
            <c:numRef>
              <c:f>'Ark1'!$D$2:$D$5</c:f>
              <c:numCache>
                <c:formatCode>General</c:formatCode>
                <c:ptCount val="4"/>
                <c:pt idx="0">
                  <c:v>34</c:v>
                </c:pt>
                <c:pt idx="1">
                  <c:v>33</c:v>
                </c:pt>
                <c:pt idx="2">
                  <c:v>29</c:v>
                </c:pt>
                <c:pt idx="3">
                  <c:v>31</c:v>
                </c:pt>
              </c:numCache>
            </c:numRef>
          </c:val>
          <c:extLst>
            <c:ext xmlns:c16="http://schemas.microsoft.com/office/drawing/2014/chart" uri="{C3380CC4-5D6E-409C-BE32-E72D297353CC}">
              <c16:uniqueId val="{00000002-9714-4E49-B30F-2CF9F0EF52BE}"/>
            </c:ext>
          </c:extLst>
        </c:ser>
        <c:ser>
          <c:idx val="3"/>
          <c:order val="3"/>
          <c:tx>
            <c:strRef>
              <c:f>'Ark1'!$E$1</c:f>
              <c:strCache>
                <c:ptCount val="1"/>
                <c:pt idx="0">
                  <c:v>3</c:v>
                </c:pt>
              </c:strCache>
            </c:strRef>
          </c:tx>
          <c:spPr>
            <a:solidFill>
              <a:schemeClr val="accent2">
                <a:lumMod val="20000"/>
                <a:lumOff val="80000"/>
              </a:schemeClr>
            </a:solidFill>
          </c:spPr>
          <c:invertIfNegative val="0"/>
          <c:dLbls>
            <c:spPr>
              <a:noFill/>
              <a:ln>
                <a:noFill/>
              </a:ln>
              <a:effectLst/>
            </c:spPr>
            <c:txPr>
              <a:bodyPr/>
              <a:lstStyle/>
              <a:p>
                <a:pPr>
                  <a:defRPr sz="1400"/>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'Ark1'!$A$2:$A$5</c:f>
              <c:strCache>
                <c:ptCount val="4"/>
                <c:pt idx="0">
                  <c:v>2022 (752)</c:v>
                </c:pt>
                <c:pt idx="1">
                  <c:v>2023 (594)</c:v>
                </c:pt>
                <c:pt idx="2">
                  <c:v>2024 (441)</c:v>
                </c:pt>
                <c:pt idx="3">
                  <c:v>2025 (299)</c:v>
                </c:pt>
              </c:strCache>
            </c:strRef>
          </c:cat>
          <c:val>
            <c:numRef>
              <c:f>'Ark1'!$E$2:$E$5</c:f>
              <c:numCache>
                <c:formatCode>General</c:formatCode>
                <c:ptCount val="4"/>
                <c:pt idx="0">
                  <c:v>13</c:v>
                </c:pt>
                <c:pt idx="1">
                  <c:v>15</c:v>
                </c:pt>
                <c:pt idx="2">
                  <c:v>18</c:v>
                </c:pt>
                <c:pt idx="3">
                  <c:v>16</c:v>
                </c:pt>
              </c:numCache>
            </c:numRef>
          </c:val>
          <c:extLst>
            <c:ext xmlns:c16="http://schemas.microsoft.com/office/drawing/2014/chart" uri="{C3380CC4-5D6E-409C-BE32-E72D297353CC}">
              <c16:uniqueId val="{00000003-9714-4E49-B30F-2CF9F0EF52BE}"/>
            </c:ext>
          </c:extLst>
        </c:ser>
        <c:ser>
          <c:idx val="4"/>
          <c:order val="4"/>
          <c:tx>
            <c:strRef>
              <c:f>'Ark1'!$F$1</c:f>
              <c:strCache>
                <c:ptCount val="1"/>
                <c:pt idx="0">
                  <c:v>2</c:v>
                </c:pt>
              </c:strCache>
            </c:strRef>
          </c:tx>
          <c:spPr>
            <a:solidFill>
              <a:srgbClr val="F1857D"/>
            </a:solidFill>
          </c:spPr>
          <c:invertIfNegative val="0"/>
          <c:dLbls>
            <c:spPr>
              <a:noFill/>
              <a:ln>
                <a:noFill/>
              </a:ln>
              <a:effectLst/>
            </c:spPr>
            <c:txPr>
              <a:bodyPr/>
              <a:lstStyle/>
              <a:p>
                <a:pPr>
                  <a:defRPr sz="1400"/>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'Ark1'!$A$2:$A$5</c:f>
              <c:strCache>
                <c:ptCount val="4"/>
                <c:pt idx="0">
                  <c:v>2022 (752)</c:v>
                </c:pt>
                <c:pt idx="1">
                  <c:v>2023 (594)</c:v>
                </c:pt>
                <c:pt idx="2">
                  <c:v>2024 (441)</c:v>
                </c:pt>
                <c:pt idx="3">
                  <c:v>2025 (299)</c:v>
                </c:pt>
              </c:strCache>
            </c:strRef>
          </c:cat>
          <c:val>
            <c:numRef>
              <c:f>'Ark1'!$F$2:$F$5</c:f>
              <c:numCache>
                <c:formatCode>General</c:formatCode>
                <c:ptCount val="4"/>
                <c:pt idx="0">
                  <c:v>4</c:v>
                </c:pt>
                <c:pt idx="1">
                  <c:v>5</c:v>
                </c:pt>
                <c:pt idx="2">
                  <c:v>8</c:v>
                </c:pt>
                <c:pt idx="3">
                  <c:v>5</c:v>
                </c:pt>
              </c:numCache>
            </c:numRef>
          </c:val>
          <c:extLst>
            <c:ext xmlns:c16="http://schemas.microsoft.com/office/drawing/2014/chart" uri="{C3380CC4-5D6E-409C-BE32-E72D297353CC}">
              <c16:uniqueId val="{00000004-9714-4E49-B30F-2CF9F0EF52BE}"/>
            </c:ext>
          </c:extLst>
        </c:ser>
        <c:ser>
          <c:idx val="5"/>
          <c:order val="5"/>
          <c:tx>
            <c:strRef>
              <c:f>'Ark1'!$G$1</c:f>
              <c:strCache>
                <c:ptCount val="1"/>
                <c:pt idx="0">
                  <c:v>Svært dårlig  (1)</c:v>
                </c:pt>
              </c:strCache>
            </c:strRef>
          </c:tx>
          <c:spPr>
            <a:solidFill>
              <a:srgbClr val="C00000"/>
            </a:solidFill>
          </c:spPr>
          <c:invertIfNegative val="0"/>
          <c:dLbls>
            <c:spPr>
              <a:noFill/>
              <a:ln>
                <a:noFill/>
              </a:ln>
              <a:effectLst/>
            </c:spPr>
            <c:txPr>
              <a:bodyPr/>
              <a:lstStyle/>
              <a:p>
                <a:pPr>
                  <a:defRPr sz="1400"/>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'Ark1'!$A$2:$A$5</c:f>
              <c:strCache>
                <c:ptCount val="4"/>
                <c:pt idx="0">
                  <c:v>2022 (752)</c:v>
                </c:pt>
                <c:pt idx="1">
                  <c:v>2023 (594)</c:v>
                </c:pt>
                <c:pt idx="2">
                  <c:v>2024 (441)</c:v>
                </c:pt>
                <c:pt idx="3">
                  <c:v>2025 (299)</c:v>
                </c:pt>
              </c:strCache>
            </c:strRef>
          </c:cat>
          <c:val>
            <c:numRef>
              <c:f>'Ark1'!$G$2:$G$5</c:f>
              <c:numCache>
                <c:formatCode>General</c:formatCode>
                <c:ptCount val="4"/>
                <c:pt idx="0">
                  <c:v>1</c:v>
                </c:pt>
                <c:pt idx="1">
                  <c:v>1</c:v>
                </c:pt>
                <c:pt idx="2">
                  <c:v>2</c:v>
                </c:pt>
                <c:pt idx="3">
                  <c:v>1</c:v>
                </c:pt>
              </c:numCache>
            </c:numRef>
          </c:val>
          <c:extLst>
            <c:ext xmlns:c16="http://schemas.microsoft.com/office/drawing/2014/chart" uri="{C3380CC4-5D6E-409C-BE32-E72D297353CC}">
              <c16:uniqueId val="{00000005-9714-4E49-B30F-2CF9F0EF52BE}"/>
            </c:ext>
          </c:extLst>
        </c:ser>
        <c:dLbls>
          <c:showLegendKey val="0"/>
          <c:showVal val="0"/>
          <c:showCatName val="0"/>
          <c:showSerName val="0"/>
          <c:showPercent val="0"/>
          <c:showBubbleSize val="0"/>
        </c:dLbls>
        <c:gapWidth val="150"/>
        <c:overlap val="100"/>
        <c:axId val="39102720"/>
        <c:axId val="39112704"/>
      </c:barChart>
      <c:catAx>
        <c:axId val="39102720"/>
        <c:scaling>
          <c:orientation val="minMax"/>
        </c:scaling>
        <c:delete val="0"/>
        <c:axPos val="l"/>
        <c:numFmt formatCode="General" sourceLinked="1"/>
        <c:majorTickMark val="out"/>
        <c:minorTickMark val="none"/>
        <c:tickLblPos val="nextTo"/>
        <c:txPr>
          <a:bodyPr/>
          <a:lstStyle/>
          <a:p>
            <a:pPr>
              <a:defRPr sz="900" b="1" baseline="0"/>
            </a:pPr>
            <a:endParaRPr lang="nb-NO"/>
          </a:p>
        </c:txPr>
        <c:crossAx val="39112704"/>
        <c:crosses val="autoZero"/>
        <c:auto val="1"/>
        <c:lblAlgn val="ctr"/>
        <c:lblOffset val="100"/>
        <c:noMultiLvlLbl val="0"/>
      </c:catAx>
      <c:valAx>
        <c:axId val="39112704"/>
        <c:scaling>
          <c:orientation val="minMax"/>
          <c:max val="100"/>
        </c:scaling>
        <c:delete val="0"/>
        <c:axPos val="b"/>
        <c:majorGridlines/>
        <c:numFmt formatCode="0" sourceLinked="1"/>
        <c:majorTickMark val="out"/>
        <c:minorTickMark val="none"/>
        <c:tickLblPos val="nextTo"/>
        <c:txPr>
          <a:bodyPr/>
          <a:lstStyle/>
          <a:p>
            <a:pPr>
              <a:defRPr sz="1000"/>
            </a:pPr>
            <a:endParaRPr lang="nb-NO"/>
          </a:p>
        </c:txPr>
        <c:crossAx val="39102720"/>
        <c:crosses val="autoZero"/>
        <c:crossBetween val="between"/>
      </c:valAx>
    </c:plotArea>
    <c:legend>
      <c:legendPos val="b"/>
      <c:layout>
        <c:manualLayout>
          <c:xMode val="edge"/>
          <c:yMode val="edge"/>
          <c:x val="0.28013890456154078"/>
          <c:y val="0.88052517583085255"/>
          <c:w val="0.70449584020980427"/>
          <c:h val="7.4369675352208106E-2"/>
        </c:manualLayout>
      </c:layout>
      <c:overlay val="0"/>
      <c:txPr>
        <a:bodyPr/>
        <a:lstStyle/>
        <a:p>
          <a:pPr>
            <a:defRPr sz="1000"/>
          </a:pPr>
          <a:endParaRPr lang="nb-NO"/>
        </a:p>
      </c:txPr>
    </c:legend>
    <c:plotVisOnly val="1"/>
    <c:dispBlanksAs val="gap"/>
    <c:showDLblsOverMax val="0"/>
  </c:chart>
  <c:txPr>
    <a:bodyPr/>
    <a:lstStyle/>
    <a:p>
      <a:pPr>
        <a:defRPr sz="1800"/>
      </a:pPr>
      <a:endParaRPr lang="nb-NO"/>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32647038288080943"/>
          <c:y val="8.574785375392012E-2"/>
          <c:w val="0.6317723858183758"/>
          <c:h val="0.66525000970594383"/>
        </c:manualLayout>
      </c:layout>
      <c:barChart>
        <c:barDir val="bar"/>
        <c:grouping val="stacked"/>
        <c:varyColors val="0"/>
        <c:ser>
          <c:idx val="0"/>
          <c:order val="0"/>
          <c:tx>
            <c:strRef>
              <c:f>'Ark1'!$B$1</c:f>
              <c:strCache>
                <c:ptCount val="1"/>
                <c:pt idx="0">
                  <c:v>Mye bedre</c:v>
                </c:pt>
              </c:strCache>
            </c:strRef>
          </c:tx>
          <c:spPr>
            <a:solidFill>
              <a:schemeClr val="accent4">
                <a:lumMod val="75000"/>
              </a:schemeClr>
            </a:solidFill>
          </c:spPr>
          <c:invertIfNegative val="0"/>
          <c:dLbls>
            <c:spPr>
              <a:noFill/>
              <a:ln>
                <a:noFill/>
              </a:ln>
              <a:effectLst/>
            </c:spPr>
            <c:txPr>
              <a:bodyPr/>
              <a:lstStyle/>
              <a:p>
                <a:pPr>
                  <a:defRPr sz="1400"/>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'Ark1'!$A$2:$A$5</c:f>
              <c:strCache>
                <c:ptCount val="4"/>
                <c:pt idx="0">
                  <c:v>2022 (66)</c:v>
                </c:pt>
                <c:pt idx="1">
                  <c:v>2023 (52)</c:v>
                </c:pt>
                <c:pt idx="2">
                  <c:v>2024 (30)</c:v>
                </c:pt>
                <c:pt idx="3">
                  <c:v>2025 (28)</c:v>
                </c:pt>
              </c:strCache>
            </c:strRef>
          </c:cat>
          <c:val>
            <c:numRef>
              <c:f>'Ark1'!$B$2:$B$5</c:f>
              <c:numCache>
                <c:formatCode>0</c:formatCode>
                <c:ptCount val="4"/>
                <c:pt idx="0">
                  <c:v>3</c:v>
                </c:pt>
                <c:pt idx="1">
                  <c:v>2</c:v>
                </c:pt>
                <c:pt idx="2">
                  <c:v>7</c:v>
                </c:pt>
                <c:pt idx="3">
                  <c:v>7</c:v>
                </c:pt>
              </c:numCache>
            </c:numRef>
          </c:val>
          <c:extLst>
            <c:ext xmlns:c16="http://schemas.microsoft.com/office/drawing/2014/chart" uri="{C3380CC4-5D6E-409C-BE32-E72D297353CC}">
              <c16:uniqueId val="{00000000-7B1C-41B1-9D90-72183BA44AAA}"/>
            </c:ext>
          </c:extLst>
        </c:ser>
        <c:ser>
          <c:idx val="1"/>
          <c:order val="1"/>
          <c:tx>
            <c:strRef>
              <c:f>'Ark1'!$C$1</c:f>
              <c:strCache>
                <c:ptCount val="1"/>
                <c:pt idx="0">
                  <c:v>Litt bedre</c:v>
                </c:pt>
              </c:strCache>
            </c:strRef>
          </c:tx>
          <c:spPr>
            <a:solidFill>
              <a:schemeClr val="accent4">
                <a:lumMod val="60000"/>
                <a:lumOff val="40000"/>
              </a:schemeClr>
            </a:solidFill>
          </c:spPr>
          <c:invertIfNegative val="0"/>
          <c:dLbls>
            <c:spPr>
              <a:noFill/>
              <a:ln>
                <a:noFill/>
              </a:ln>
              <a:effectLst/>
            </c:spPr>
            <c:txPr>
              <a:bodyPr/>
              <a:lstStyle/>
              <a:p>
                <a:pPr>
                  <a:defRPr sz="1400"/>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'Ark1'!$A$2:$A$5</c:f>
              <c:strCache>
                <c:ptCount val="4"/>
                <c:pt idx="0">
                  <c:v>2022 (66)</c:v>
                </c:pt>
                <c:pt idx="1">
                  <c:v>2023 (52)</c:v>
                </c:pt>
                <c:pt idx="2">
                  <c:v>2024 (30)</c:v>
                </c:pt>
                <c:pt idx="3">
                  <c:v>2025 (28)</c:v>
                </c:pt>
              </c:strCache>
            </c:strRef>
          </c:cat>
          <c:val>
            <c:numRef>
              <c:f>'Ark1'!$C$2:$C$5</c:f>
              <c:numCache>
                <c:formatCode>General</c:formatCode>
                <c:ptCount val="4"/>
                <c:pt idx="0">
                  <c:v>11</c:v>
                </c:pt>
                <c:pt idx="1">
                  <c:v>8</c:v>
                </c:pt>
                <c:pt idx="2">
                  <c:v>20</c:v>
                </c:pt>
                <c:pt idx="3">
                  <c:v>11</c:v>
                </c:pt>
              </c:numCache>
            </c:numRef>
          </c:val>
          <c:extLst>
            <c:ext xmlns:c16="http://schemas.microsoft.com/office/drawing/2014/chart" uri="{C3380CC4-5D6E-409C-BE32-E72D297353CC}">
              <c16:uniqueId val="{00000001-7B1C-41B1-9D90-72183BA44AAA}"/>
            </c:ext>
          </c:extLst>
        </c:ser>
        <c:ser>
          <c:idx val="2"/>
          <c:order val="2"/>
          <c:tx>
            <c:strRef>
              <c:f>'Ark1'!$D$1</c:f>
              <c:strCache>
                <c:ptCount val="1"/>
                <c:pt idx="0">
                  <c:v>Omtrent det samme</c:v>
                </c:pt>
              </c:strCache>
            </c:strRef>
          </c:tx>
          <c:spPr>
            <a:solidFill>
              <a:srgbClr val="F6FE94"/>
            </a:solidFill>
          </c:spPr>
          <c:invertIfNegative val="0"/>
          <c:dLbls>
            <c:spPr>
              <a:noFill/>
              <a:ln>
                <a:noFill/>
              </a:ln>
              <a:effectLst/>
            </c:spPr>
            <c:txPr>
              <a:bodyPr/>
              <a:lstStyle/>
              <a:p>
                <a:pPr>
                  <a:defRPr sz="1400"/>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'Ark1'!$A$2:$A$5</c:f>
              <c:strCache>
                <c:ptCount val="4"/>
                <c:pt idx="0">
                  <c:v>2022 (66)</c:v>
                </c:pt>
                <c:pt idx="1">
                  <c:v>2023 (52)</c:v>
                </c:pt>
                <c:pt idx="2">
                  <c:v>2024 (30)</c:v>
                </c:pt>
                <c:pt idx="3">
                  <c:v>2025 (28)</c:v>
                </c:pt>
              </c:strCache>
            </c:strRef>
          </c:cat>
          <c:val>
            <c:numRef>
              <c:f>'Ark1'!$D$2:$D$5</c:f>
              <c:numCache>
                <c:formatCode>General</c:formatCode>
                <c:ptCount val="4"/>
                <c:pt idx="0">
                  <c:v>62</c:v>
                </c:pt>
                <c:pt idx="1">
                  <c:v>54</c:v>
                </c:pt>
                <c:pt idx="2">
                  <c:v>43</c:v>
                </c:pt>
                <c:pt idx="3">
                  <c:v>54</c:v>
                </c:pt>
              </c:numCache>
            </c:numRef>
          </c:val>
          <c:extLst>
            <c:ext xmlns:c16="http://schemas.microsoft.com/office/drawing/2014/chart" uri="{C3380CC4-5D6E-409C-BE32-E72D297353CC}">
              <c16:uniqueId val="{00000002-7B1C-41B1-9D90-72183BA44AAA}"/>
            </c:ext>
          </c:extLst>
        </c:ser>
        <c:ser>
          <c:idx val="3"/>
          <c:order val="3"/>
          <c:tx>
            <c:strRef>
              <c:f>'Ark1'!$E$1</c:f>
              <c:strCache>
                <c:ptCount val="1"/>
                <c:pt idx="0">
                  <c:v>Litt dårligere</c:v>
                </c:pt>
              </c:strCache>
            </c:strRef>
          </c:tx>
          <c:spPr>
            <a:solidFill>
              <a:schemeClr val="accent2">
                <a:lumMod val="40000"/>
                <a:lumOff val="60000"/>
              </a:schemeClr>
            </a:solidFill>
          </c:spPr>
          <c:invertIfNegative val="0"/>
          <c:dLbls>
            <c:spPr>
              <a:noFill/>
              <a:ln>
                <a:noFill/>
              </a:ln>
              <a:effectLst/>
            </c:spPr>
            <c:txPr>
              <a:bodyPr/>
              <a:lstStyle/>
              <a:p>
                <a:pPr>
                  <a:defRPr sz="1400"/>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'Ark1'!$A$2:$A$5</c:f>
              <c:strCache>
                <c:ptCount val="4"/>
                <c:pt idx="0">
                  <c:v>2022 (66)</c:v>
                </c:pt>
                <c:pt idx="1">
                  <c:v>2023 (52)</c:v>
                </c:pt>
                <c:pt idx="2">
                  <c:v>2024 (30)</c:v>
                </c:pt>
                <c:pt idx="3">
                  <c:v>2025 (28)</c:v>
                </c:pt>
              </c:strCache>
            </c:strRef>
          </c:cat>
          <c:val>
            <c:numRef>
              <c:f>'Ark1'!$E$2:$E$5</c:f>
              <c:numCache>
                <c:formatCode>General</c:formatCode>
                <c:ptCount val="4"/>
                <c:pt idx="0">
                  <c:v>20</c:v>
                </c:pt>
                <c:pt idx="1">
                  <c:v>27</c:v>
                </c:pt>
                <c:pt idx="2">
                  <c:v>27</c:v>
                </c:pt>
                <c:pt idx="3">
                  <c:v>25</c:v>
                </c:pt>
              </c:numCache>
            </c:numRef>
          </c:val>
          <c:extLst>
            <c:ext xmlns:c16="http://schemas.microsoft.com/office/drawing/2014/chart" uri="{C3380CC4-5D6E-409C-BE32-E72D297353CC}">
              <c16:uniqueId val="{00000003-7B1C-41B1-9D90-72183BA44AAA}"/>
            </c:ext>
          </c:extLst>
        </c:ser>
        <c:ser>
          <c:idx val="4"/>
          <c:order val="4"/>
          <c:tx>
            <c:strRef>
              <c:f>'Ark1'!$F$1</c:f>
              <c:strCache>
                <c:ptCount val="1"/>
                <c:pt idx="0">
                  <c:v>Mye dårligere</c:v>
                </c:pt>
              </c:strCache>
            </c:strRef>
          </c:tx>
          <c:spPr>
            <a:solidFill>
              <a:srgbClr val="F1857D"/>
            </a:solidFill>
          </c:spPr>
          <c:invertIfNegative val="0"/>
          <c:dLbls>
            <c:spPr>
              <a:noFill/>
              <a:ln>
                <a:noFill/>
              </a:ln>
              <a:effectLst/>
            </c:spPr>
            <c:txPr>
              <a:bodyPr/>
              <a:lstStyle/>
              <a:p>
                <a:pPr>
                  <a:defRPr sz="1400"/>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'Ark1'!$A$2:$A$5</c:f>
              <c:strCache>
                <c:ptCount val="4"/>
                <c:pt idx="0">
                  <c:v>2022 (66)</c:v>
                </c:pt>
                <c:pt idx="1">
                  <c:v>2023 (52)</c:v>
                </c:pt>
                <c:pt idx="2">
                  <c:v>2024 (30)</c:v>
                </c:pt>
                <c:pt idx="3">
                  <c:v>2025 (28)</c:v>
                </c:pt>
              </c:strCache>
            </c:strRef>
          </c:cat>
          <c:val>
            <c:numRef>
              <c:f>'Ark1'!$F$2:$F$5</c:f>
              <c:numCache>
                <c:formatCode>General</c:formatCode>
                <c:ptCount val="4"/>
                <c:pt idx="0">
                  <c:v>0</c:v>
                </c:pt>
                <c:pt idx="1">
                  <c:v>9</c:v>
                </c:pt>
                <c:pt idx="2">
                  <c:v>0</c:v>
                </c:pt>
                <c:pt idx="3">
                  <c:v>0</c:v>
                </c:pt>
              </c:numCache>
            </c:numRef>
          </c:val>
          <c:extLst>
            <c:ext xmlns:c16="http://schemas.microsoft.com/office/drawing/2014/chart" uri="{C3380CC4-5D6E-409C-BE32-E72D297353CC}">
              <c16:uniqueId val="{00000004-7B1C-41B1-9D90-72183BA44AAA}"/>
            </c:ext>
          </c:extLst>
        </c:ser>
        <c:ser>
          <c:idx val="5"/>
          <c:order val="5"/>
          <c:tx>
            <c:strRef>
              <c:f>'Ark1'!$G$1</c:f>
              <c:strCache>
                <c:ptCount val="1"/>
                <c:pt idx="0">
                  <c:v>Vet ikke</c:v>
                </c:pt>
              </c:strCache>
            </c:strRef>
          </c:tx>
          <c:spPr>
            <a:solidFill>
              <a:schemeClr val="bg2">
                <a:lumMod val="90000"/>
              </a:schemeClr>
            </a:solidFill>
          </c:spPr>
          <c:invertIfNegative val="0"/>
          <c:dLbls>
            <c:spPr>
              <a:solidFill>
                <a:schemeClr val="bg2"/>
              </a:solidFill>
              <a:ln>
                <a:noFill/>
              </a:ln>
              <a:effectLst/>
            </c:spPr>
            <c:txPr>
              <a:bodyPr/>
              <a:lstStyle/>
              <a:p>
                <a:pPr>
                  <a:defRPr sz="1400"/>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'Ark1'!$A$2:$A$5</c:f>
              <c:strCache>
                <c:ptCount val="4"/>
                <c:pt idx="0">
                  <c:v>2022 (66)</c:v>
                </c:pt>
                <c:pt idx="1">
                  <c:v>2023 (52)</c:v>
                </c:pt>
                <c:pt idx="2">
                  <c:v>2024 (30)</c:v>
                </c:pt>
                <c:pt idx="3">
                  <c:v>2025 (28)</c:v>
                </c:pt>
              </c:strCache>
            </c:strRef>
          </c:cat>
          <c:val>
            <c:numRef>
              <c:f>'Ark1'!$G$2:$G$5</c:f>
              <c:numCache>
                <c:formatCode>General</c:formatCode>
                <c:ptCount val="4"/>
                <c:pt idx="0">
                  <c:v>4</c:v>
                </c:pt>
                <c:pt idx="1">
                  <c:v>0</c:v>
                </c:pt>
                <c:pt idx="2">
                  <c:v>3</c:v>
                </c:pt>
                <c:pt idx="3">
                  <c:v>3</c:v>
                </c:pt>
              </c:numCache>
            </c:numRef>
          </c:val>
          <c:extLst>
            <c:ext xmlns:c16="http://schemas.microsoft.com/office/drawing/2014/chart" uri="{C3380CC4-5D6E-409C-BE32-E72D297353CC}">
              <c16:uniqueId val="{00000005-7B1C-41B1-9D90-72183BA44AAA}"/>
            </c:ext>
          </c:extLst>
        </c:ser>
        <c:dLbls>
          <c:showLegendKey val="0"/>
          <c:showVal val="0"/>
          <c:showCatName val="0"/>
          <c:showSerName val="0"/>
          <c:showPercent val="0"/>
          <c:showBubbleSize val="0"/>
        </c:dLbls>
        <c:gapWidth val="150"/>
        <c:overlap val="100"/>
        <c:axId val="39102720"/>
        <c:axId val="39112704"/>
      </c:barChart>
      <c:catAx>
        <c:axId val="39102720"/>
        <c:scaling>
          <c:orientation val="minMax"/>
        </c:scaling>
        <c:delete val="0"/>
        <c:axPos val="l"/>
        <c:numFmt formatCode="General" sourceLinked="1"/>
        <c:majorTickMark val="out"/>
        <c:minorTickMark val="none"/>
        <c:tickLblPos val="nextTo"/>
        <c:txPr>
          <a:bodyPr/>
          <a:lstStyle/>
          <a:p>
            <a:pPr>
              <a:defRPr sz="900" b="1" baseline="0"/>
            </a:pPr>
            <a:endParaRPr lang="nb-NO"/>
          </a:p>
        </c:txPr>
        <c:crossAx val="39112704"/>
        <c:crosses val="autoZero"/>
        <c:auto val="1"/>
        <c:lblAlgn val="ctr"/>
        <c:lblOffset val="100"/>
        <c:noMultiLvlLbl val="0"/>
      </c:catAx>
      <c:valAx>
        <c:axId val="39112704"/>
        <c:scaling>
          <c:orientation val="minMax"/>
          <c:max val="100"/>
        </c:scaling>
        <c:delete val="0"/>
        <c:axPos val="b"/>
        <c:majorGridlines/>
        <c:numFmt formatCode="0" sourceLinked="1"/>
        <c:majorTickMark val="out"/>
        <c:minorTickMark val="none"/>
        <c:tickLblPos val="nextTo"/>
        <c:txPr>
          <a:bodyPr/>
          <a:lstStyle/>
          <a:p>
            <a:pPr>
              <a:defRPr sz="1000"/>
            </a:pPr>
            <a:endParaRPr lang="nb-NO"/>
          </a:p>
        </c:txPr>
        <c:crossAx val="39102720"/>
        <c:crosses val="autoZero"/>
        <c:crossBetween val="between"/>
      </c:valAx>
    </c:plotArea>
    <c:legend>
      <c:legendPos val="b"/>
      <c:layout>
        <c:manualLayout>
          <c:xMode val="edge"/>
          <c:yMode val="edge"/>
          <c:x val="0.39358358492117301"/>
          <c:y val="0.83528427939067629"/>
          <c:w val="0.58410556717509254"/>
          <c:h val="0.16437308538703915"/>
        </c:manualLayout>
      </c:layout>
      <c:overlay val="0"/>
      <c:txPr>
        <a:bodyPr/>
        <a:lstStyle/>
        <a:p>
          <a:pPr>
            <a:defRPr sz="1000"/>
          </a:pPr>
          <a:endParaRPr lang="nb-NO"/>
        </a:p>
      </c:txPr>
    </c:legend>
    <c:plotVisOnly val="1"/>
    <c:dispBlanksAs val="gap"/>
    <c:showDLblsOverMax val="0"/>
  </c:chart>
  <c:txPr>
    <a:bodyPr/>
    <a:lstStyle/>
    <a:p>
      <a:pPr>
        <a:defRPr sz="1800"/>
      </a:pPr>
      <a:endParaRPr lang="nb-NO"/>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33573116496007499"/>
          <c:y val="0.130854536621893"/>
          <c:w val="0.61788124708095682"/>
          <c:h val="0.62016257452875612"/>
        </c:manualLayout>
      </c:layout>
      <c:barChart>
        <c:barDir val="bar"/>
        <c:grouping val="stacked"/>
        <c:varyColors val="0"/>
        <c:ser>
          <c:idx val="0"/>
          <c:order val="0"/>
          <c:tx>
            <c:strRef>
              <c:f>'Ark1'!$B$1</c:f>
              <c:strCache>
                <c:ptCount val="1"/>
                <c:pt idx="0">
                  <c:v>Mye bedre</c:v>
                </c:pt>
              </c:strCache>
            </c:strRef>
          </c:tx>
          <c:spPr>
            <a:solidFill>
              <a:schemeClr val="accent4">
                <a:lumMod val="75000"/>
              </a:schemeClr>
            </a:solidFill>
          </c:spPr>
          <c:invertIfNegative val="0"/>
          <c:dLbls>
            <c:spPr>
              <a:noFill/>
              <a:ln>
                <a:noFill/>
              </a:ln>
              <a:effectLst/>
            </c:spPr>
            <c:txPr>
              <a:bodyPr/>
              <a:lstStyle/>
              <a:p>
                <a:pPr>
                  <a:defRPr sz="1400"/>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'Ark1'!$A$2:$A$5</c:f>
              <c:strCache>
                <c:ptCount val="4"/>
                <c:pt idx="0">
                  <c:v>2022 (755)</c:v>
                </c:pt>
                <c:pt idx="1">
                  <c:v>2023 (599)</c:v>
                </c:pt>
                <c:pt idx="2">
                  <c:v>2024 (444)</c:v>
                </c:pt>
                <c:pt idx="3">
                  <c:v>2025 (303)</c:v>
                </c:pt>
              </c:strCache>
            </c:strRef>
          </c:cat>
          <c:val>
            <c:numRef>
              <c:f>'Ark1'!$B$2:$B$5</c:f>
              <c:numCache>
                <c:formatCode>0</c:formatCode>
                <c:ptCount val="4"/>
                <c:pt idx="0">
                  <c:v>6</c:v>
                </c:pt>
                <c:pt idx="1">
                  <c:v>6</c:v>
                </c:pt>
                <c:pt idx="2">
                  <c:v>5</c:v>
                </c:pt>
                <c:pt idx="3">
                  <c:v>4</c:v>
                </c:pt>
              </c:numCache>
            </c:numRef>
          </c:val>
          <c:extLst>
            <c:ext xmlns:c16="http://schemas.microsoft.com/office/drawing/2014/chart" uri="{C3380CC4-5D6E-409C-BE32-E72D297353CC}">
              <c16:uniqueId val="{00000000-9714-4E49-B30F-2CF9F0EF52BE}"/>
            </c:ext>
          </c:extLst>
        </c:ser>
        <c:ser>
          <c:idx val="1"/>
          <c:order val="1"/>
          <c:tx>
            <c:strRef>
              <c:f>'Ark1'!$C$1</c:f>
              <c:strCache>
                <c:ptCount val="1"/>
                <c:pt idx="0">
                  <c:v>Litt bedre</c:v>
                </c:pt>
              </c:strCache>
            </c:strRef>
          </c:tx>
          <c:spPr>
            <a:solidFill>
              <a:schemeClr val="accent4">
                <a:lumMod val="40000"/>
                <a:lumOff val="60000"/>
              </a:schemeClr>
            </a:solidFill>
          </c:spPr>
          <c:invertIfNegative val="0"/>
          <c:dLbls>
            <c:spPr>
              <a:noFill/>
              <a:ln>
                <a:noFill/>
              </a:ln>
              <a:effectLst/>
            </c:spPr>
            <c:txPr>
              <a:bodyPr/>
              <a:lstStyle/>
              <a:p>
                <a:pPr>
                  <a:defRPr sz="1400"/>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'Ark1'!$A$2:$A$5</c:f>
              <c:strCache>
                <c:ptCount val="4"/>
                <c:pt idx="0">
                  <c:v>2022 (755)</c:v>
                </c:pt>
                <c:pt idx="1">
                  <c:v>2023 (599)</c:v>
                </c:pt>
                <c:pt idx="2">
                  <c:v>2024 (444)</c:v>
                </c:pt>
                <c:pt idx="3">
                  <c:v>2025 (303)</c:v>
                </c:pt>
              </c:strCache>
            </c:strRef>
          </c:cat>
          <c:val>
            <c:numRef>
              <c:f>'Ark1'!$C$2:$C$5</c:f>
              <c:numCache>
                <c:formatCode>General</c:formatCode>
                <c:ptCount val="4"/>
                <c:pt idx="0">
                  <c:v>11</c:v>
                </c:pt>
                <c:pt idx="1">
                  <c:v>12</c:v>
                </c:pt>
                <c:pt idx="2">
                  <c:v>7</c:v>
                </c:pt>
                <c:pt idx="3">
                  <c:v>10</c:v>
                </c:pt>
              </c:numCache>
            </c:numRef>
          </c:val>
          <c:extLst>
            <c:ext xmlns:c16="http://schemas.microsoft.com/office/drawing/2014/chart" uri="{C3380CC4-5D6E-409C-BE32-E72D297353CC}">
              <c16:uniqueId val="{00000001-9714-4E49-B30F-2CF9F0EF52BE}"/>
            </c:ext>
          </c:extLst>
        </c:ser>
        <c:ser>
          <c:idx val="2"/>
          <c:order val="2"/>
          <c:tx>
            <c:strRef>
              <c:f>'Ark1'!$D$1</c:f>
              <c:strCache>
                <c:ptCount val="1"/>
                <c:pt idx="0">
                  <c:v>Omtrent det samme</c:v>
                </c:pt>
              </c:strCache>
            </c:strRef>
          </c:tx>
          <c:spPr>
            <a:solidFill>
              <a:srgbClr val="F6FE94"/>
            </a:solidFill>
          </c:spPr>
          <c:invertIfNegative val="0"/>
          <c:dLbls>
            <c:spPr>
              <a:noFill/>
              <a:ln>
                <a:noFill/>
              </a:ln>
              <a:effectLst/>
            </c:spPr>
            <c:txPr>
              <a:bodyPr/>
              <a:lstStyle/>
              <a:p>
                <a:pPr>
                  <a:defRPr sz="1400"/>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'Ark1'!$A$2:$A$5</c:f>
              <c:strCache>
                <c:ptCount val="4"/>
                <c:pt idx="0">
                  <c:v>2022 (755)</c:v>
                </c:pt>
                <c:pt idx="1">
                  <c:v>2023 (599)</c:v>
                </c:pt>
                <c:pt idx="2">
                  <c:v>2024 (444)</c:v>
                </c:pt>
                <c:pt idx="3">
                  <c:v>2025 (303)</c:v>
                </c:pt>
              </c:strCache>
            </c:strRef>
          </c:cat>
          <c:val>
            <c:numRef>
              <c:f>'Ark1'!$D$2:$D$5</c:f>
              <c:numCache>
                <c:formatCode>General</c:formatCode>
                <c:ptCount val="4"/>
                <c:pt idx="0">
                  <c:v>51</c:v>
                </c:pt>
                <c:pt idx="1">
                  <c:v>51</c:v>
                </c:pt>
                <c:pt idx="2">
                  <c:v>48</c:v>
                </c:pt>
                <c:pt idx="3">
                  <c:v>49</c:v>
                </c:pt>
              </c:numCache>
            </c:numRef>
          </c:val>
          <c:extLst>
            <c:ext xmlns:c16="http://schemas.microsoft.com/office/drawing/2014/chart" uri="{C3380CC4-5D6E-409C-BE32-E72D297353CC}">
              <c16:uniqueId val="{00000002-9714-4E49-B30F-2CF9F0EF52BE}"/>
            </c:ext>
          </c:extLst>
        </c:ser>
        <c:ser>
          <c:idx val="3"/>
          <c:order val="3"/>
          <c:tx>
            <c:strRef>
              <c:f>'Ark1'!$E$1</c:f>
              <c:strCache>
                <c:ptCount val="1"/>
                <c:pt idx="0">
                  <c:v>Litt dårligere</c:v>
                </c:pt>
              </c:strCache>
            </c:strRef>
          </c:tx>
          <c:spPr>
            <a:solidFill>
              <a:schemeClr val="accent2">
                <a:lumMod val="40000"/>
                <a:lumOff val="60000"/>
              </a:schemeClr>
            </a:solidFill>
            <a:ln>
              <a:solidFill>
                <a:schemeClr val="accent2">
                  <a:lumMod val="40000"/>
                  <a:lumOff val="60000"/>
                </a:schemeClr>
              </a:solidFill>
            </a:ln>
          </c:spPr>
          <c:invertIfNegative val="0"/>
          <c:dLbls>
            <c:spPr>
              <a:noFill/>
              <a:ln>
                <a:noFill/>
              </a:ln>
              <a:effectLst/>
            </c:spPr>
            <c:txPr>
              <a:bodyPr/>
              <a:lstStyle/>
              <a:p>
                <a:pPr>
                  <a:defRPr sz="1400"/>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'Ark1'!$A$2:$A$5</c:f>
              <c:strCache>
                <c:ptCount val="4"/>
                <c:pt idx="0">
                  <c:v>2022 (755)</c:v>
                </c:pt>
                <c:pt idx="1">
                  <c:v>2023 (599)</c:v>
                </c:pt>
                <c:pt idx="2">
                  <c:v>2024 (444)</c:v>
                </c:pt>
                <c:pt idx="3">
                  <c:v>2025 (303)</c:v>
                </c:pt>
              </c:strCache>
            </c:strRef>
          </c:cat>
          <c:val>
            <c:numRef>
              <c:f>'Ark1'!$E$2:$E$5</c:f>
              <c:numCache>
                <c:formatCode>General</c:formatCode>
                <c:ptCount val="4"/>
                <c:pt idx="0">
                  <c:v>23</c:v>
                </c:pt>
                <c:pt idx="1">
                  <c:v>23</c:v>
                </c:pt>
                <c:pt idx="2">
                  <c:v>28</c:v>
                </c:pt>
                <c:pt idx="3">
                  <c:v>26</c:v>
                </c:pt>
              </c:numCache>
            </c:numRef>
          </c:val>
          <c:extLst>
            <c:ext xmlns:c16="http://schemas.microsoft.com/office/drawing/2014/chart" uri="{C3380CC4-5D6E-409C-BE32-E72D297353CC}">
              <c16:uniqueId val="{00000003-9714-4E49-B30F-2CF9F0EF52BE}"/>
            </c:ext>
          </c:extLst>
        </c:ser>
        <c:ser>
          <c:idx val="4"/>
          <c:order val="4"/>
          <c:tx>
            <c:strRef>
              <c:f>'Ark1'!$F$1</c:f>
              <c:strCache>
                <c:ptCount val="1"/>
                <c:pt idx="0">
                  <c:v>Mye dårligere</c:v>
                </c:pt>
              </c:strCache>
            </c:strRef>
          </c:tx>
          <c:spPr>
            <a:solidFill>
              <a:srgbClr val="F1857D"/>
            </a:solidFill>
          </c:spPr>
          <c:invertIfNegative val="0"/>
          <c:dLbls>
            <c:spPr>
              <a:noFill/>
              <a:ln>
                <a:noFill/>
              </a:ln>
              <a:effectLst/>
            </c:spPr>
            <c:txPr>
              <a:bodyPr/>
              <a:lstStyle/>
              <a:p>
                <a:pPr>
                  <a:defRPr sz="1400"/>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'Ark1'!$A$2:$A$5</c:f>
              <c:strCache>
                <c:ptCount val="4"/>
                <c:pt idx="0">
                  <c:v>2022 (755)</c:v>
                </c:pt>
                <c:pt idx="1">
                  <c:v>2023 (599)</c:v>
                </c:pt>
                <c:pt idx="2">
                  <c:v>2024 (444)</c:v>
                </c:pt>
                <c:pt idx="3">
                  <c:v>2025 (303)</c:v>
                </c:pt>
              </c:strCache>
            </c:strRef>
          </c:cat>
          <c:val>
            <c:numRef>
              <c:f>'Ark1'!$F$2:$F$5</c:f>
              <c:numCache>
                <c:formatCode>General</c:formatCode>
                <c:ptCount val="4"/>
                <c:pt idx="0">
                  <c:v>5</c:v>
                </c:pt>
                <c:pt idx="1">
                  <c:v>5</c:v>
                </c:pt>
                <c:pt idx="2">
                  <c:v>8</c:v>
                </c:pt>
                <c:pt idx="3">
                  <c:v>8</c:v>
                </c:pt>
              </c:numCache>
            </c:numRef>
          </c:val>
          <c:extLst>
            <c:ext xmlns:c16="http://schemas.microsoft.com/office/drawing/2014/chart" uri="{C3380CC4-5D6E-409C-BE32-E72D297353CC}">
              <c16:uniqueId val="{00000004-9714-4E49-B30F-2CF9F0EF52BE}"/>
            </c:ext>
          </c:extLst>
        </c:ser>
        <c:ser>
          <c:idx val="5"/>
          <c:order val="5"/>
          <c:tx>
            <c:strRef>
              <c:f>'Ark1'!$G$1</c:f>
              <c:strCache>
                <c:ptCount val="1"/>
                <c:pt idx="0">
                  <c:v>Vet ikke</c:v>
                </c:pt>
              </c:strCache>
            </c:strRef>
          </c:tx>
          <c:spPr>
            <a:solidFill>
              <a:schemeClr val="bg2">
                <a:lumMod val="90000"/>
              </a:schemeClr>
            </a:solidFill>
          </c:spPr>
          <c:invertIfNegative val="0"/>
          <c:dLbls>
            <c:spPr>
              <a:solidFill>
                <a:schemeClr val="bg1">
                  <a:lumMod val="85000"/>
                </a:schemeClr>
              </a:solidFill>
              <a:ln>
                <a:noFill/>
              </a:ln>
              <a:effectLst/>
            </c:spPr>
            <c:txPr>
              <a:bodyPr/>
              <a:lstStyle/>
              <a:p>
                <a:pPr>
                  <a:defRPr sz="1400"/>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'Ark1'!$A$2:$A$5</c:f>
              <c:strCache>
                <c:ptCount val="4"/>
                <c:pt idx="0">
                  <c:v>2022 (755)</c:v>
                </c:pt>
                <c:pt idx="1">
                  <c:v>2023 (599)</c:v>
                </c:pt>
                <c:pt idx="2">
                  <c:v>2024 (444)</c:v>
                </c:pt>
                <c:pt idx="3">
                  <c:v>2025 (303)</c:v>
                </c:pt>
              </c:strCache>
            </c:strRef>
          </c:cat>
          <c:val>
            <c:numRef>
              <c:f>'Ark1'!$G$2:$G$5</c:f>
              <c:numCache>
                <c:formatCode>General</c:formatCode>
                <c:ptCount val="4"/>
                <c:pt idx="0">
                  <c:v>4</c:v>
                </c:pt>
                <c:pt idx="1">
                  <c:v>3</c:v>
                </c:pt>
                <c:pt idx="2">
                  <c:v>4</c:v>
                </c:pt>
                <c:pt idx="3">
                  <c:v>3</c:v>
                </c:pt>
              </c:numCache>
            </c:numRef>
          </c:val>
          <c:extLst>
            <c:ext xmlns:c16="http://schemas.microsoft.com/office/drawing/2014/chart" uri="{C3380CC4-5D6E-409C-BE32-E72D297353CC}">
              <c16:uniqueId val="{00000005-9714-4E49-B30F-2CF9F0EF52BE}"/>
            </c:ext>
          </c:extLst>
        </c:ser>
        <c:dLbls>
          <c:showLegendKey val="0"/>
          <c:showVal val="0"/>
          <c:showCatName val="0"/>
          <c:showSerName val="0"/>
          <c:showPercent val="0"/>
          <c:showBubbleSize val="0"/>
        </c:dLbls>
        <c:gapWidth val="150"/>
        <c:overlap val="100"/>
        <c:axId val="39102720"/>
        <c:axId val="39112704"/>
      </c:barChart>
      <c:catAx>
        <c:axId val="39102720"/>
        <c:scaling>
          <c:orientation val="minMax"/>
        </c:scaling>
        <c:delete val="0"/>
        <c:axPos val="l"/>
        <c:numFmt formatCode="General" sourceLinked="1"/>
        <c:majorTickMark val="out"/>
        <c:minorTickMark val="none"/>
        <c:tickLblPos val="nextTo"/>
        <c:txPr>
          <a:bodyPr/>
          <a:lstStyle/>
          <a:p>
            <a:pPr>
              <a:defRPr sz="900" b="1" baseline="0"/>
            </a:pPr>
            <a:endParaRPr lang="nb-NO"/>
          </a:p>
        </c:txPr>
        <c:crossAx val="39112704"/>
        <c:crosses val="autoZero"/>
        <c:auto val="1"/>
        <c:lblAlgn val="ctr"/>
        <c:lblOffset val="100"/>
        <c:noMultiLvlLbl val="0"/>
      </c:catAx>
      <c:valAx>
        <c:axId val="39112704"/>
        <c:scaling>
          <c:orientation val="minMax"/>
          <c:max val="100"/>
        </c:scaling>
        <c:delete val="0"/>
        <c:axPos val="b"/>
        <c:majorGridlines/>
        <c:numFmt formatCode="0" sourceLinked="1"/>
        <c:majorTickMark val="out"/>
        <c:minorTickMark val="none"/>
        <c:tickLblPos val="nextTo"/>
        <c:txPr>
          <a:bodyPr/>
          <a:lstStyle/>
          <a:p>
            <a:pPr>
              <a:defRPr sz="1000"/>
            </a:pPr>
            <a:endParaRPr lang="nb-NO"/>
          </a:p>
        </c:txPr>
        <c:crossAx val="39102720"/>
        <c:crosses val="autoZero"/>
        <c:crossBetween val="between"/>
      </c:valAx>
    </c:plotArea>
    <c:legend>
      <c:legendPos val="b"/>
      <c:layout>
        <c:manualLayout>
          <c:xMode val="edge"/>
          <c:yMode val="edge"/>
          <c:x val="0.282698566383082"/>
          <c:y val="0.8472135680632682"/>
          <c:w val="0.70449584020980427"/>
          <c:h val="0.11947480119397277"/>
        </c:manualLayout>
      </c:layout>
      <c:overlay val="0"/>
      <c:txPr>
        <a:bodyPr/>
        <a:lstStyle/>
        <a:p>
          <a:pPr>
            <a:defRPr sz="1000"/>
          </a:pPr>
          <a:endParaRPr lang="nb-NO"/>
        </a:p>
      </c:txPr>
    </c:legend>
    <c:plotVisOnly val="1"/>
    <c:dispBlanksAs val="gap"/>
    <c:showDLblsOverMax val="0"/>
  </c:chart>
  <c:txPr>
    <a:bodyPr/>
    <a:lstStyle/>
    <a:p>
      <a:pPr>
        <a:defRPr sz="1800"/>
      </a:pPr>
      <a:endParaRPr lang="nb-NO"/>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33573116496007499"/>
          <c:y val="0.130854536621893"/>
          <c:w val="0.61788124708095682"/>
          <c:h val="0.62016257452875612"/>
        </c:manualLayout>
      </c:layout>
      <c:barChart>
        <c:barDir val="bar"/>
        <c:grouping val="stacked"/>
        <c:varyColors val="0"/>
        <c:ser>
          <c:idx val="0"/>
          <c:order val="0"/>
          <c:tx>
            <c:strRef>
              <c:f>'Ark1'!$B$1</c:f>
              <c:strCache>
                <c:ptCount val="1"/>
                <c:pt idx="0">
                  <c:v>Svært godt (6)</c:v>
                </c:pt>
              </c:strCache>
            </c:strRef>
          </c:tx>
          <c:spPr>
            <a:solidFill>
              <a:schemeClr val="accent4">
                <a:lumMod val="75000"/>
              </a:schemeClr>
            </a:solidFill>
          </c:spPr>
          <c:invertIfNegative val="0"/>
          <c:dLbls>
            <c:spPr>
              <a:noFill/>
              <a:ln>
                <a:noFill/>
              </a:ln>
              <a:effectLst/>
            </c:spPr>
            <c:txPr>
              <a:bodyPr/>
              <a:lstStyle/>
              <a:p>
                <a:pPr>
                  <a:defRPr sz="1400"/>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'Ark1'!$A$2:$A$5</c:f>
              <c:strCache>
                <c:ptCount val="4"/>
                <c:pt idx="0">
                  <c:v>Små gulrøtter i pose (331)</c:v>
                </c:pt>
                <c:pt idx="1">
                  <c:v>Banan (331)</c:v>
                </c:pt>
                <c:pt idx="2">
                  <c:v>Pære (331)</c:v>
                </c:pt>
                <c:pt idx="3">
                  <c:v>Eple (331) </c:v>
                </c:pt>
              </c:strCache>
            </c:strRef>
          </c:cat>
          <c:val>
            <c:numRef>
              <c:f>'Ark1'!$B$2:$B$5</c:f>
              <c:numCache>
                <c:formatCode>0</c:formatCode>
                <c:ptCount val="4"/>
                <c:pt idx="0">
                  <c:v>25</c:v>
                </c:pt>
                <c:pt idx="1">
                  <c:v>37</c:v>
                </c:pt>
                <c:pt idx="2">
                  <c:v>28</c:v>
                </c:pt>
                <c:pt idx="3">
                  <c:v>43</c:v>
                </c:pt>
              </c:numCache>
            </c:numRef>
          </c:val>
          <c:extLst>
            <c:ext xmlns:c16="http://schemas.microsoft.com/office/drawing/2014/chart" uri="{C3380CC4-5D6E-409C-BE32-E72D297353CC}">
              <c16:uniqueId val="{00000000-9714-4E49-B30F-2CF9F0EF52BE}"/>
            </c:ext>
          </c:extLst>
        </c:ser>
        <c:ser>
          <c:idx val="1"/>
          <c:order val="1"/>
          <c:tx>
            <c:strRef>
              <c:f>'Ark1'!$C$1</c:f>
              <c:strCache>
                <c:ptCount val="1"/>
                <c:pt idx="0">
                  <c:v>5</c:v>
                </c:pt>
              </c:strCache>
            </c:strRef>
          </c:tx>
          <c:spPr>
            <a:solidFill>
              <a:schemeClr val="accent4">
                <a:lumMod val="60000"/>
                <a:lumOff val="40000"/>
              </a:schemeClr>
            </a:solidFill>
          </c:spPr>
          <c:invertIfNegative val="0"/>
          <c:dLbls>
            <c:spPr>
              <a:noFill/>
              <a:ln>
                <a:noFill/>
              </a:ln>
              <a:effectLst/>
            </c:spPr>
            <c:txPr>
              <a:bodyPr/>
              <a:lstStyle/>
              <a:p>
                <a:pPr>
                  <a:defRPr sz="1400"/>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'Ark1'!$A$2:$A$5</c:f>
              <c:strCache>
                <c:ptCount val="4"/>
                <c:pt idx="0">
                  <c:v>Små gulrøtter i pose (331)</c:v>
                </c:pt>
                <c:pt idx="1">
                  <c:v>Banan (331)</c:v>
                </c:pt>
                <c:pt idx="2">
                  <c:v>Pære (331)</c:v>
                </c:pt>
                <c:pt idx="3">
                  <c:v>Eple (331) </c:v>
                </c:pt>
              </c:strCache>
            </c:strRef>
          </c:cat>
          <c:val>
            <c:numRef>
              <c:f>'Ark1'!$C$2:$C$5</c:f>
              <c:numCache>
                <c:formatCode>General</c:formatCode>
                <c:ptCount val="4"/>
                <c:pt idx="0">
                  <c:v>12</c:v>
                </c:pt>
                <c:pt idx="1">
                  <c:v>19</c:v>
                </c:pt>
                <c:pt idx="2">
                  <c:v>21</c:v>
                </c:pt>
                <c:pt idx="3">
                  <c:v>21</c:v>
                </c:pt>
              </c:numCache>
            </c:numRef>
          </c:val>
          <c:extLst>
            <c:ext xmlns:c16="http://schemas.microsoft.com/office/drawing/2014/chart" uri="{C3380CC4-5D6E-409C-BE32-E72D297353CC}">
              <c16:uniqueId val="{00000001-9714-4E49-B30F-2CF9F0EF52BE}"/>
            </c:ext>
          </c:extLst>
        </c:ser>
        <c:ser>
          <c:idx val="2"/>
          <c:order val="2"/>
          <c:tx>
            <c:strRef>
              <c:f>'Ark1'!$D$1</c:f>
              <c:strCache>
                <c:ptCount val="1"/>
                <c:pt idx="0">
                  <c:v>4</c:v>
                </c:pt>
              </c:strCache>
            </c:strRef>
          </c:tx>
          <c:spPr>
            <a:solidFill>
              <a:schemeClr val="accent4">
                <a:lumMod val="20000"/>
                <a:lumOff val="80000"/>
              </a:schemeClr>
            </a:solidFill>
          </c:spPr>
          <c:invertIfNegative val="0"/>
          <c:dLbls>
            <c:spPr>
              <a:noFill/>
              <a:ln>
                <a:noFill/>
              </a:ln>
              <a:effectLst/>
            </c:spPr>
            <c:txPr>
              <a:bodyPr/>
              <a:lstStyle/>
              <a:p>
                <a:pPr>
                  <a:defRPr sz="1400"/>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'Ark1'!$A$2:$A$5</c:f>
              <c:strCache>
                <c:ptCount val="4"/>
                <c:pt idx="0">
                  <c:v>Små gulrøtter i pose (331)</c:v>
                </c:pt>
                <c:pt idx="1">
                  <c:v>Banan (331)</c:v>
                </c:pt>
                <c:pt idx="2">
                  <c:v>Pære (331)</c:v>
                </c:pt>
                <c:pt idx="3">
                  <c:v>Eple (331) </c:v>
                </c:pt>
              </c:strCache>
            </c:strRef>
          </c:cat>
          <c:val>
            <c:numRef>
              <c:f>'Ark1'!$D$2:$D$5</c:f>
              <c:numCache>
                <c:formatCode>General</c:formatCode>
                <c:ptCount val="4"/>
                <c:pt idx="0">
                  <c:v>16</c:v>
                </c:pt>
                <c:pt idx="1">
                  <c:v>17</c:v>
                </c:pt>
                <c:pt idx="2">
                  <c:v>20</c:v>
                </c:pt>
                <c:pt idx="3">
                  <c:v>14</c:v>
                </c:pt>
              </c:numCache>
            </c:numRef>
          </c:val>
          <c:extLst>
            <c:ext xmlns:c16="http://schemas.microsoft.com/office/drawing/2014/chart" uri="{C3380CC4-5D6E-409C-BE32-E72D297353CC}">
              <c16:uniqueId val="{00000002-9714-4E49-B30F-2CF9F0EF52BE}"/>
            </c:ext>
          </c:extLst>
        </c:ser>
        <c:ser>
          <c:idx val="3"/>
          <c:order val="3"/>
          <c:tx>
            <c:strRef>
              <c:f>'Ark1'!$E$1</c:f>
              <c:strCache>
                <c:ptCount val="1"/>
                <c:pt idx="0">
                  <c:v>3</c:v>
                </c:pt>
              </c:strCache>
            </c:strRef>
          </c:tx>
          <c:spPr>
            <a:solidFill>
              <a:schemeClr val="accent2">
                <a:lumMod val="20000"/>
                <a:lumOff val="80000"/>
              </a:schemeClr>
            </a:solidFill>
          </c:spPr>
          <c:invertIfNegative val="0"/>
          <c:dLbls>
            <c:spPr>
              <a:noFill/>
              <a:ln>
                <a:noFill/>
              </a:ln>
              <a:effectLst/>
            </c:spPr>
            <c:txPr>
              <a:bodyPr/>
              <a:lstStyle/>
              <a:p>
                <a:pPr>
                  <a:defRPr sz="1400"/>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'Ark1'!$A$2:$A$5</c:f>
              <c:strCache>
                <c:ptCount val="4"/>
                <c:pt idx="0">
                  <c:v>Små gulrøtter i pose (331)</c:v>
                </c:pt>
                <c:pt idx="1">
                  <c:v>Banan (331)</c:v>
                </c:pt>
                <c:pt idx="2">
                  <c:v>Pære (331)</c:v>
                </c:pt>
                <c:pt idx="3">
                  <c:v>Eple (331) </c:v>
                </c:pt>
              </c:strCache>
            </c:strRef>
          </c:cat>
          <c:val>
            <c:numRef>
              <c:f>'Ark1'!$E$2:$E$5</c:f>
              <c:numCache>
                <c:formatCode>General</c:formatCode>
                <c:ptCount val="4"/>
                <c:pt idx="0">
                  <c:v>10</c:v>
                </c:pt>
                <c:pt idx="1">
                  <c:v>11</c:v>
                </c:pt>
                <c:pt idx="2">
                  <c:v>9</c:v>
                </c:pt>
                <c:pt idx="3">
                  <c:v>10</c:v>
                </c:pt>
              </c:numCache>
            </c:numRef>
          </c:val>
          <c:extLst>
            <c:ext xmlns:c16="http://schemas.microsoft.com/office/drawing/2014/chart" uri="{C3380CC4-5D6E-409C-BE32-E72D297353CC}">
              <c16:uniqueId val="{00000003-9714-4E49-B30F-2CF9F0EF52BE}"/>
            </c:ext>
          </c:extLst>
        </c:ser>
        <c:ser>
          <c:idx val="4"/>
          <c:order val="4"/>
          <c:tx>
            <c:strRef>
              <c:f>'Ark1'!$F$1</c:f>
              <c:strCache>
                <c:ptCount val="1"/>
                <c:pt idx="0">
                  <c:v>2</c:v>
                </c:pt>
              </c:strCache>
            </c:strRef>
          </c:tx>
          <c:spPr>
            <a:solidFill>
              <a:srgbClr val="F1857D"/>
            </a:solidFill>
          </c:spPr>
          <c:invertIfNegative val="0"/>
          <c:dLbls>
            <c:spPr>
              <a:noFill/>
              <a:ln>
                <a:noFill/>
              </a:ln>
              <a:effectLst/>
            </c:spPr>
            <c:txPr>
              <a:bodyPr/>
              <a:lstStyle/>
              <a:p>
                <a:pPr>
                  <a:defRPr sz="1400"/>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'Ark1'!$A$2:$A$5</c:f>
              <c:strCache>
                <c:ptCount val="4"/>
                <c:pt idx="0">
                  <c:v>Små gulrøtter i pose (331)</c:v>
                </c:pt>
                <c:pt idx="1">
                  <c:v>Banan (331)</c:v>
                </c:pt>
                <c:pt idx="2">
                  <c:v>Pære (331)</c:v>
                </c:pt>
                <c:pt idx="3">
                  <c:v>Eple (331) </c:v>
                </c:pt>
              </c:strCache>
            </c:strRef>
          </c:cat>
          <c:val>
            <c:numRef>
              <c:f>'Ark1'!$F$2:$F$5</c:f>
              <c:numCache>
                <c:formatCode>General</c:formatCode>
                <c:ptCount val="4"/>
                <c:pt idx="0">
                  <c:v>8</c:v>
                </c:pt>
                <c:pt idx="1">
                  <c:v>4</c:v>
                </c:pt>
                <c:pt idx="2">
                  <c:v>9</c:v>
                </c:pt>
                <c:pt idx="3">
                  <c:v>6</c:v>
                </c:pt>
              </c:numCache>
            </c:numRef>
          </c:val>
          <c:extLst>
            <c:ext xmlns:c16="http://schemas.microsoft.com/office/drawing/2014/chart" uri="{C3380CC4-5D6E-409C-BE32-E72D297353CC}">
              <c16:uniqueId val="{00000004-9714-4E49-B30F-2CF9F0EF52BE}"/>
            </c:ext>
          </c:extLst>
        </c:ser>
        <c:ser>
          <c:idx val="5"/>
          <c:order val="5"/>
          <c:tx>
            <c:strRef>
              <c:f>'Ark1'!$G$1</c:f>
              <c:strCache>
                <c:ptCount val="1"/>
                <c:pt idx="0">
                  <c:v>Svært dårlig  (1)</c:v>
                </c:pt>
              </c:strCache>
            </c:strRef>
          </c:tx>
          <c:spPr>
            <a:solidFill>
              <a:srgbClr val="C00000"/>
            </a:solidFill>
          </c:spPr>
          <c:invertIfNegative val="0"/>
          <c:dLbls>
            <c:spPr>
              <a:noFill/>
              <a:ln>
                <a:noFill/>
              </a:ln>
              <a:effectLst/>
            </c:spPr>
            <c:txPr>
              <a:bodyPr/>
              <a:lstStyle/>
              <a:p>
                <a:pPr>
                  <a:defRPr sz="1400"/>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'Ark1'!$A$2:$A$5</c:f>
              <c:strCache>
                <c:ptCount val="4"/>
                <c:pt idx="0">
                  <c:v>Små gulrøtter i pose (331)</c:v>
                </c:pt>
                <c:pt idx="1">
                  <c:v>Banan (331)</c:v>
                </c:pt>
                <c:pt idx="2">
                  <c:v>Pære (331)</c:v>
                </c:pt>
                <c:pt idx="3">
                  <c:v>Eple (331) </c:v>
                </c:pt>
              </c:strCache>
            </c:strRef>
          </c:cat>
          <c:val>
            <c:numRef>
              <c:f>'Ark1'!$G$2:$G$5</c:f>
              <c:numCache>
                <c:formatCode>General</c:formatCode>
                <c:ptCount val="4"/>
                <c:pt idx="0">
                  <c:v>25</c:v>
                </c:pt>
                <c:pt idx="1">
                  <c:v>9</c:v>
                </c:pt>
                <c:pt idx="2">
                  <c:v>12</c:v>
                </c:pt>
                <c:pt idx="3">
                  <c:v>5</c:v>
                </c:pt>
              </c:numCache>
            </c:numRef>
          </c:val>
          <c:extLst>
            <c:ext xmlns:c16="http://schemas.microsoft.com/office/drawing/2014/chart" uri="{C3380CC4-5D6E-409C-BE32-E72D297353CC}">
              <c16:uniqueId val="{00000005-9714-4E49-B30F-2CF9F0EF52BE}"/>
            </c:ext>
          </c:extLst>
        </c:ser>
        <c:ser>
          <c:idx val="6"/>
          <c:order val="6"/>
          <c:tx>
            <c:strRef>
              <c:f>'Ark1'!$H$1</c:f>
              <c:strCache>
                <c:ptCount val="1"/>
                <c:pt idx="0">
                  <c:v>Vet ikke</c:v>
                </c:pt>
              </c:strCache>
            </c:strRef>
          </c:tx>
          <c:spPr>
            <a:solidFill>
              <a:schemeClr val="bg2">
                <a:lumMod val="90000"/>
              </a:schemeClr>
            </a:solidFill>
          </c:spPr>
          <c:invertIfNegative val="0"/>
          <c:dLbls>
            <c:spPr>
              <a:noFill/>
              <a:ln>
                <a:noFill/>
              </a:ln>
              <a:effectLst/>
            </c:spPr>
            <c:txPr>
              <a:bodyPr wrap="square" lIns="38100" tIns="19050" rIns="38100" bIns="19050" anchor="ctr">
                <a:spAutoFit/>
              </a:bodyPr>
              <a:lstStyle/>
              <a:p>
                <a:pPr>
                  <a:defRPr sz="1400">
                    <a:highlight>
                      <a:srgbClr val="C0C0C0"/>
                    </a:highlight>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'Ark1'!$A$2:$A$5</c:f>
              <c:strCache>
                <c:ptCount val="4"/>
                <c:pt idx="0">
                  <c:v>Små gulrøtter i pose (331)</c:v>
                </c:pt>
                <c:pt idx="1">
                  <c:v>Banan (331)</c:v>
                </c:pt>
                <c:pt idx="2">
                  <c:v>Pære (331)</c:v>
                </c:pt>
                <c:pt idx="3">
                  <c:v>Eple (331) </c:v>
                </c:pt>
              </c:strCache>
            </c:strRef>
          </c:cat>
          <c:val>
            <c:numRef>
              <c:f>'Ark1'!$H$2:$H$5</c:f>
              <c:numCache>
                <c:formatCode>General</c:formatCode>
                <c:ptCount val="4"/>
                <c:pt idx="0" formatCode="0">
                  <c:v>4</c:v>
                </c:pt>
                <c:pt idx="1">
                  <c:v>3</c:v>
                </c:pt>
                <c:pt idx="2">
                  <c:v>1</c:v>
                </c:pt>
                <c:pt idx="3">
                  <c:v>1</c:v>
                </c:pt>
              </c:numCache>
            </c:numRef>
          </c:val>
          <c:extLst>
            <c:ext xmlns:c16="http://schemas.microsoft.com/office/drawing/2014/chart" uri="{C3380CC4-5D6E-409C-BE32-E72D297353CC}">
              <c16:uniqueId val="{00000000-3FAE-4867-A601-A68AAEA2391F}"/>
            </c:ext>
          </c:extLst>
        </c:ser>
        <c:dLbls>
          <c:showLegendKey val="0"/>
          <c:showVal val="0"/>
          <c:showCatName val="0"/>
          <c:showSerName val="0"/>
          <c:showPercent val="0"/>
          <c:showBubbleSize val="0"/>
        </c:dLbls>
        <c:gapWidth val="150"/>
        <c:overlap val="100"/>
        <c:axId val="39102720"/>
        <c:axId val="39112704"/>
      </c:barChart>
      <c:catAx>
        <c:axId val="39102720"/>
        <c:scaling>
          <c:orientation val="minMax"/>
        </c:scaling>
        <c:delete val="0"/>
        <c:axPos val="l"/>
        <c:numFmt formatCode="General" sourceLinked="1"/>
        <c:majorTickMark val="out"/>
        <c:minorTickMark val="none"/>
        <c:tickLblPos val="nextTo"/>
        <c:txPr>
          <a:bodyPr/>
          <a:lstStyle/>
          <a:p>
            <a:pPr>
              <a:defRPr sz="900" b="1" baseline="0"/>
            </a:pPr>
            <a:endParaRPr lang="nb-NO"/>
          </a:p>
        </c:txPr>
        <c:crossAx val="39112704"/>
        <c:crosses val="autoZero"/>
        <c:auto val="1"/>
        <c:lblAlgn val="ctr"/>
        <c:lblOffset val="100"/>
        <c:noMultiLvlLbl val="0"/>
      </c:catAx>
      <c:valAx>
        <c:axId val="39112704"/>
        <c:scaling>
          <c:orientation val="minMax"/>
          <c:max val="100"/>
        </c:scaling>
        <c:delete val="0"/>
        <c:axPos val="b"/>
        <c:majorGridlines/>
        <c:numFmt formatCode="0" sourceLinked="1"/>
        <c:majorTickMark val="out"/>
        <c:minorTickMark val="none"/>
        <c:tickLblPos val="nextTo"/>
        <c:txPr>
          <a:bodyPr/>
          <a:lstStyle/>
          <a:p>
            <a:pPr>
              <a:defRPr sz="1000"/>
            </a:pPr>
            <a:endParaRPr lang="nb-NO"/>
          </a:p>
        </c:txPr>
        <c:crossAx val="39102720"/>
        <c:crosses val="autoZero"/>
        <c:crossBetween val="between"/>
      </c:valAx>
    </c:plotArea>
    <c:legend>
      <c:legendPos val="b"/>
      <c:layout>
        <c:manualLayout>
          <c:xMode val="edge"/>
          <c:yMode val="edge"/>
          <c:x val="0.28013890456154078"/>
          <c:y val="0.88052517583085255"/>
          <c:w val="0.6704124385543816"/>
          <c:h val="6.55174656754587E-2"/>
        </c:manualLayout>
      </c:layout>
      <c:overlay val="0"/>
      <c:txPr>
        <a:bodyPr/>
        <a:lstStyle/>
        <a:p>
          <a:pPr>
            <a:defRPr sz="1000"/>
          </a:pPr>
          <a:endParaRPr lang="nb-NO"/>
        </a:p>
      </c:txPr>
    </c:legend>
    <c:plotVisOnly val="1"/>
    <c:dispBlanksAs val="gap"/>
    <c:showDLblsOverMax val="0"/>
  </c:chart>
  <c:txPr>
    <a:bodyPr/>
    <a:lstStyle/>
    <a:p>
      <a:pPr>
        <a:defRPr sz="1800"/>
      </a:pPr>
      <a:endParaRPr lang="nb-NO"/>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449339009647647"/>
          <c:y val="0.11730553872992794"/>
          <c:w val="0.52491621825564494"/>
          <c:h val="0.43161745617985475"/>
        </c:manualLayout>
      </c:layout>
      <c:barChart>
        <c:barDir val="bar"/>
        <c:grouping val="stacked"/>
        <c:varyColors val="0"/>
        <c:ser>
          <c:idx val="0"/>
          <c:order val="0"/>
          <c:tx>
            <c:strRef>
              <c:f>'Ark1'!$B$1</c:f>
              <c:strCache>
                <c:ptCount val="1"/>
                <c:pt idx="0">
                  <c:v>Svært bra (6)</c:v>
                </c:pt>
              </c:strCache>
            </c:strRef>
          </c:tx>
          <c:spPr>
            <a:solidFill>
              <a:schemeClr val="accent4">
                <a:lumMod val="75000"/>
              </a:schemeClr>
            </a:solidFill>
          </c:spPr>
          <c:invertIfNegative val="0"/>
          <c:dLbls>
            <c:spPr>
              <a:noFill/>
              <a:ln>
                <a:noFill/>
              </a:ln>
              <a:effectLst/>
            </c:spPr>
            <c:txPr>
              <a:bodyPr/>
              <a:lstStyle/>
              <a:p>
                <a:pPr>
                  <a:defRPr sz="1400"/>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'Ark1'!$A$2:$A$5</c:f>
              <c:strCache>
                <c:ptCount val="4"/>
                <c:pt idx="0">
                  <c:v>2022 (107)</c:v>
                </c:pt>
                <c:pt idx="1">
                  <c:v>2023 (88)</c:v>
                </c:pt>
                <c:pt idx="2">
                  <c:v>2024 (59)</c:v>
                </c:pt>
                <c:pt idx="3">
                  <c:v>2025 (40)</c:v>
                </c:pt>
              </c:strCache>
            </c:strRef>
          </c:cat>
          <c:val>
            <c:numRef>
              <c:f>'Ark1'!$B$2:$B$5</c:f>
              <c:numCache>
                <c:formatCode>0</c:formatCode>
                <c:ptCount val="4"/>
                <c:pt idx="0">
                  <c:v>13</c:v>
                </c:pt>
                <c:pt idx="1">
                  <c:v>17</c:v>
                </c:pt>
                <c:pt idx="2">
                  <c:v>15</c:v>
                </c:pt>
                <c:pt idx="3">
                  <c:v>23</c:v>
                </c:pt>
              </c:numCache>
            </c:numRef>
          </c:val>
          <c:extLst>
            <c:ext xmlns:c16="http://schemas.microsoft.com/office/drawing/2014/chart" uri="{C3380CC4-5D6E-409C-BE32-E72D297353CC}">
              <c16:uniqueId val="{00000000-7B1C-41B1-9D90-72183BA44AAA}"/>
            </c:ext>
          </c:extLst>
        </c:ser>
        <c:ser>
          <c:idx val="1"/>
          <c:order val="1"/>
          <c:tx>
            <c:strRef>
              <c:f>'Ark1'!$C$1</c:f>
              <c:strCache>
                <c:ptCount val="1"/>
                <c:pt idx="0">
                  <c:v>5</c:v>
                </c:pt>
              </c:strCache>
            </c:strRef>
          </c:tx>
          <c:spPr>
            <a:solidFill>
              <a:schemeClr val="accent4">
                <a:lumMod val="60000"/>
                <a:lumOff val="40000"/>
              </a:schemeClr>
            </a:solidFill>
          </c:spPr>
          <c:invertIfNegative val="0"/>
          <c:dLbls>
            <c:spPr>
              <a:noFill/>
              <a:ln>
                <a:noFill/>
              </a:ln>
              <a:effectLst/>
            </c:spPr>
            <c:txPr>
              <a:bodyPr/>
              <a:lstStyle/>
              <a:p>
                <a:pPr>
                  <a:defRPr sz="1400"/>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'Ark1'!$A$2:$A$5</c:f>
              <c:strCache>
                <c:ptCount val="4"/>
                <c:pt idx="0">
                  <c:v>2022 (107)</c:v>
                </c:pt>
                <c:pt idx="1">
                  <c:v>2023 (88)</c:v>
                </c:pt>
                <c:pt idx="2">
                  <c:v>2024 (59)</c:v>
                </c:pt>
                <c:pt idx="3">
                  <c:v>2025 (40)</c:v>
                </c:pt>
              </c:strCache>
            </c:strRef>
          </c:cat>
          <c:val>
            <c:numRef>
              <c:f>'Ark1'!$C$2:$C$5</c:f>
              <c:numCache>
                <c:formatCode>General</c:formatCode>
                <c:ptCount val="4"/>
                <c:pt idx="0">
                  <c:v>38</c:v>
                </c:pt>
                <c:pt idx="1">
                  <c:v>38</c:v>
                </c:pt>
                <c:pt idx="2">
                  <c:v>44</c:v>
                </c:pt>
                <c:pt idx="3">
                  <c:v>25</c:v>
                </c:pt>
              </c:numCache>
            </c:numRef>
          </c:val>
          <c:extLst>
            <c:ext xmlns:c16="http://schemas.microsoft.com/office/drawing/2014/chart" uri="{C3380CC4-5D6E-409C-BE32-E72D297353CC}">
              <c16:uniqueId val="{00000001-7B1C-41B1-9D90-72183BA44AAA}"/>
            </c:ext>
          </c:extLst>
        </c:ser>
        <c:ser>
          <c:idx val="2"/>
          <c:order val="2"/>
          <c:tx>
            <c:strRef>
              <c:f>'Ark1'!$D$1</c:f>
              <c:strCache>
                <c:ptCount val="1"/>
                <c:pt idx="0">
                  <c:v>4</c:v>
                </c:pt>
              </c:strCache>
            </c:strRef>
          </c:tx>
          <c:spPr>
            <a:solidFill>
              <a:schemeClr val="accent4">
                <a:lumMod val="20000"/>
                <a:lumOff val="80000"/>
              </a:schemeClr>
            </a:solidFill>
          </c:spPr>
          <c:invertIfNegative val="0"/>
          <c:dLbls>
            <c:spPr>
              <a:noFill/>
              <a:ln>
                <a:noFill/>
              </a:ln>
              <a:effectLst/>
            </c:spPr>
            <c:txPr>
              <a:bodyPr/>
              <a:lstStyle/>
              <a:p>
                <a:pPr>
                  <a:defRPr sz="1400"/>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'Ark1'!$A$2:$A$5</c:f>
              <c:strCache>
                <c:ptCount val="4"/>
                <c:pt idx="0">
                  <c:v>2022 (107)</c:v>
                </c:pt>
                <c:pt idx="1">
                  <c:v>2023 (88)</c:v>
                </c:pt>
                <c:pt idx="2">
                  <c:v>2024 (59)</c:v>
                </c:pt>
                <c:pt idx="3">
                  <c:v>2025 (40)</c:v>
                </c:pt>
              </c:strCache>
            </c:strRef>
          </c:cat>
          <c:val>
            <c:numRef>
              <c:f>'Ark1'!$D$2:$D$5</c:f>
              <c:numCache>
                <c:formatCode>General</c:formatCode>
                <c:ptCount val="4"/>
                <c:pt idx="0">
                  <c:v>29</c:v>
                </c:pt>
                <c:pt idx="1">
                  <c:v>28</c:v>
                </c:pt>
                <c:pt idx="2">
                  <c:v>31</c:v>
                </c:pt>
                <c:pt idx="3">
                  <c:v>35</c:v>
                </c:pt>
              </c:numCache>
            </c:numRef>
          </c:val>
          <c:extLst>
            <c:ext xmlns:c16="http://schemas.microsoft.com/office/drawing/2014/chart" uri="{C3380CC4-5D6E-409C-BE32-E72D297353CC}">
              <c16:uniqueId val="{00000002-7B1C-41B1-9D90-72183BA44AAA}"/>
            </c:ext>
          </c:extLst>
        </c:ser>
        <c:ser>
          <c:idx val="3"/>
          <c:order val="3"/>
          <c:tx>
            <c:strRef>
              <c:f>'Ark1'!$E$1</c:f>
              <c:strCache>
                <c:ptCount val="1"/>
                <c:pt idx="0">
                  <c:v>3</c:v>
                </c:pt>
              </c:strCache>
            </c:strRef>
          </c:tx>
          <c:spPr>
            <a:solidFill>
              <a:schemeClr val="accent5">
                <a:lumMod val="20000"/>
                <a:lumOff val="80000"/>
              </a:schemeClr>
            </a:solidFill>
          </c:spPr>
          <c:invertIfNegative val="0"/>
          <c:dLbls>
            <c:spPr>
              <a:noFill/>
              <a:ln>
                <a:noFill/>
              </a:ln>
              <a:effectLst/>
            </c:spPr>
            <c:txPr>
              <a:bodyPr/>
              <a:lstStyle/>
              <a:p>
                <a:pPr>
                  <a:defRPr sz="1400"/>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'Ark1'!$A$2:$A$5</c:f>
              <c:strCache>
                <c:ptCount val="4"/>
                <c:pt idx="0">
                  <c:v>2022 (107)</c:v>
                </c:pt>
                <c:pt idx="1">
                  <c:v>2023 (88)</c:v>
                </c:pt>
                <c:pt idx="2">
                  <c:v>2024 (59)</c:v>
                </c:pt>
                <c:pt idx="3">
                  <c:v>2025 (40)</c:v>
                </c:pt>
              </c:strCache>
            </c:strRef>
          </c:cat>
          <c:val>
            <c:numRef>
              <c:f>'Ark1'!$E$2:$E$5</c:f>
              <c:numCache>
                <c:formatCode>General</c:formatCode>
                <c:ptCount val="4"/>
                <c:pt idx="0">
                  <c:v>16</c:v>
                </c:pt>
                <c:pt idx="1">
                  <c:v>10</c:v>
                </c:pt>
                <c:pt idx="2">
                  <c:v>7</c:v>
                </c:pt>
                <c:pt idx="3">
                  <c:v>15</c:v>
                </c:pt>
              </c:numCache>
            </c:numRef>
          </c:val>
          <c:extLst>
            <c:ext xmlns:c16="http://schemas.microsoft.com/office/drawing/2014/chart" uri="{C3380CC4-5D6E-409C-BE32-E72D297353CC}">
              <c16:uniqueId val="{00000003-7B1C-41B1-9D90-72183BA44AAA}"/>
            </c:ext>
          </c:extLst>
        </c:ser>
        <c:ser>
          <c:idx val="4"/>
          <c:order val="4"/>
          <c:tx>
            <c:strRef>
              <c:f>'Ark1'!$F$1</c:f>
              <c:strCache>
                <c:ptCount val="1"/>
                <c:pt idx="0">
                  <c:v>2</c:v>
                </c:pt>
              </c:strCache>
            </c:strRef>
          </c:tx>
          <c:spPr>
            <a:solidFill>
              <a:srgbClr val="F1857D"/>
            </a:solidFill>
          </c:spPr>
          <c:invertIfNegative val="0"/>
          <c:dLbls>
            <c:spPr>
              <a:noFill/>
              <a:ln>
                <a:noFill/>
              </a:ln>
              <a:effectLst/>
            </c:spPr>
            <c:txPr>
              <a:bodyPr/>
              <a:lstStyle/>
              <a:p>
                <a:pPr>
                  <a:defRPr sz="1400"/>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'Ark1'!$A$2:$A$5</c:f>
              <c:strCache>
                <c:ptCount val="4"/>
                <c:pt idx="0">
                  <c:v>2022 (107)</c:v>
                </c:pt>
                <c:pt idx="1">
                  <c:v>2023 (88)</c:v>
                </c:pt>
                <c:pt idx="2">
                  <c:v>2024 (59)</c:v>
                </c:pt>
                <c:pt idx="3">
                  <c:v>2025 (40)</c:v>
                </c:pt>
              </c:strCache>
            </c:strRef>
          </c:cat>
          <c:val>
            <c:numRef>
              <c:f>'Ark1'!$F$2:$F$5</c:f>
              <c:numCache>
                <c:formatCode>General</c:formatCode>
                <c:ptCount val="4"/>
                <c:pt idx="0">
                  <c:v>2</c:v>
                </c:pt>
                <c:pt idx="1">
                  <c:v>2</c:v>
                </c:pt>
                <c:pt idx="2">
                  <c:v>3</c:v>
                </c:pt>
                <c:pt idx="3">
                  <c:v>3</c:v>
                </c:pt>
              </c:numCache>
            </c:numRef>
          </c:val>
          <c:extLst>
            <c:ext xmlns:c16="http://schemas.microsoft.com/office/drawing/2014/chart" uri="{C3380CC4-5D6E-409C-BE32-E72D297353CC}">
              <c16:uniqueId val="{00000004-7B1C-41B1-9D90-72183BA44AAA}"/>
            </c:ext>
          </c:extLst>
        </c:ser>
        <c:ser>
          <c:idx val="5"/>
          <c:order val="5"/>
          <c:tx>
            <c:strRef>
              <c:f>'Ark1'!$G$1</c:f>
              <c:strCache>
                <c:ptCount val="1"/>
                <c:pt idx="0">
                  <c:v>Svært dårlig (1)</c:v>
                </c:pt>
              </c:strCache>
            </c:strRef>
          </c:tx>
          <c:spPr>
            <a:solidFill>
              <a:srgbClr val="C00000"/>
            </a:solidFill>
          </c:spPr>
          <c:invertIfNegative val="0"/>
          <c:dLbls>
            <c:spPr>
              <a:noFill/>
              <a:ln>
                <a:noFill/>
              </a:ln>
              <a:effectLst/>
            </c:spPr>
            <c:txPr>
              <a:bodyPr/>
              <a:lstStyle/>
              <a:p>
                <a:pPr>
                  <a:defRPr sz="1400"/>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'Ark1'!$A$2:$A$5</c:f>
              <c:strCache>
                <c:ptCount val="4"/>
                <c:pt idx="0">
                  <c:v>2022 (107)</c:v>
                </c:pt>
                <c:pt idx="1">
                  <c:v>2023 (88)</c:v>
                </c:pt>
                <c:pt idx="2">
                  <c:v>2024 (59)</c:v>
                </c:pt>
                <c:pt idx="3">
                  <c:v>2025 (40)</c:v>
                </c:pt>
              </c:strCache>
            </c:strRef>
          </c:cat>
          <c:val>
            <c:numRef>
              <c:f>'Ark1'!$G$2:$G$5</c:f>
              <c:numCache>
                <c:formatCode>General</c:formatCode>
                <c:ptCount val="4"/>
                <c:pt idx="0">
                  <c:v>2</c:v>
                </c:pt>
                <c:pt idx="1">
                  <c:v>5</c:v>
                </c:pt>
                <c:pt idx="2">
                  <c:v>0</c:v>
                </c:pt>
                <c:pt idx="3">
                  <c:v>0</c:v>
                </c:pt>
              </c:numCache>
            </c:numRef>
          </c:val>
          <c:extLst>
            <c:ext xmlns:c16="http://schemas.microsoft.com/office/drawing/2014/chart" uri="{C3380CC4-5D6E-409C-BE32-E72D297353CC}">
              <c16:uniqueId val="{00000005-7B1C-41B1-9D90-72183BA44AAA}"/>
            </c:ext>
          </c:extLst>
        </c:ser>
        <c:dLbls>
          <c:showLegendKey val="0"/>
          <c:showVal val="0"/>
          <c:showCatName val="0"/>
          <c:showSerName val="0"/>
          <c:showPercent val="0"/>
          <c:showBubbleSize val="0"/>
        </c:dLbls>
        <c:gapWidth val="150"/>
        <c:overlap val="100"/>
        <c:axId val="39102720"/>
        <c:axId val="39112704"/>
      </c:barChart>
      <c:catAx>
        <c:axId val="39102720"/>
        <c:scaling>
          <c:orientation val="minMax"/>
        </c:scaling>
        <c:delete val="0"/>
        <c:axPos val="l"/>
        <c:numFmt formatCode="General" sourceLinked="1"/>
        <c:majorTickMark val="out"/>
        <c:minorTickMark val="none"/>
        <c:tickLblPos val="nextTo"/>
        <c:txPr>
          <a:bodyPr/>
          <a:lstStyle/>
          <a:p>
            <a:pPr>
              <a:defRPr sz="900" b="1" baseline="0"/>
            </a:pPr>
            <a:endParaRPr lang="nb-NO"/>
          </a:p>
        </c:txPr>
        <c:crossAx val="39112704"/>
        <c:crosses val="autoZero"/>
        <c:auto val="1"/>
        <c:lblAlgn val="ctr"/>
        <c:lblOffset val="100"/>
        <c:noMultiLvlLbl val="0"/>
      </c:catAx>
      <c:valAx>
        <c:axId val="39112704"/>
        <c:scaling>
          <c:orientation val="minMax"/>
          <c:max val="100"/>
        </c:scaling>
        <c:delete val="0"/>
        <c:axPos val="b"/>
        <c:majorGridlines/>
        <c:numFmt formatCode="0" sourceLinked="1"/>
        <c:majorTickMark val="out"/>
        <c:minorTickMark val="none"/>
        <c:tickLblPos val="nextTo"/>
        <c:txPr>
          <a:bodyPr/>
          <a:lstStyle/>
          <a:p>
            <a:pPr>
              <a:defRPr sz="1000"/>
            </a:pPr>
            <a:endParaRPr lang="nb-NO"/>
          </a:p>
        </c:txPr>
        <c:crossAx val="39102720"/>
        <c:crosses val="autoZero"/>
        <c:crossBetween val="between"/>
      </c:valAx>
    </c:plotArea>
    <c:legend>
      <c:legendPos val="b"/>
      <c:layout>
        <c:manualLayout>
          <c:xMode val="edge"/>
          <c:yMode val="edge"/>
          <c:x val="0.46808336437476716"/>
          <c:y val="0.62500465818991902"/>
          <c:w val="0.50522913916488155"/>
          <c:h val="7.4369675352208106E-2"/>
        </c:manualLayout>
      </c:layout>
      <c:overlay val="0"/>
      <c:txPr>
        <a:bodyPr/>
        <a:lstStyle/>
        <a:p>
          <a:pPr>
            <a:defRPr sz="1000"/>
          </a:pPr>
          <a:endParaRPr lang="nb-NO"/>
        </a:p>
      </c:txPr>
    </c:legend>
    <c:plotVisOnly val="1"/>
    <c:dispBlanksAs val="gap"/>
    <c:showDLblsOverMax val="0"/>
  </c:chart>
  <c:txPr>
    <a:bodyPr/>
    <a:lstStyle/>
    <a:p>
      <a:pPr>
        <a:defRPr sz="1800"/>
      </a:pPr>
      <a:endParaRPr lang="nb-NO"/>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33573116496007499"/>
          <c:y val="0.130854536621893"/>
          <c:w val="0.61788124708095682"/>
          <c:h val="0.62016257452875612"/>
        </c:manualLayout>
      </c:layout>
      <c:barChart>
        <c:barDir val="bar"/>
        <c:grouping val="stacked"/>
        <c:varyColors val="0"/>
        <c:ser>
          <c:idx val="0"/>
          <c:order val="0"/>
          <c:tx>
            <c:strRef>
              <c:f>'Ark1'!$B$1</c:f>
              <c:strCache>
                <c:ptCount val="1"/>
                <c:pt idx="0">
                  <c:v>Svært bra (6)</c:v>
                </c:pt>
              </c:strCache>
            </c:strRef>
          </c:tx>
          <c:spPr>
            <a:solidFill>
              <a:schemeClr val="accent4">
                <a:lumMod val="75000"/>
              </a:schemeClr>
            </a:solidFill>
          </c:spPr>
          <c:invertIfNegative val="0"/>
          <c:dLbls>
            <c:spPr>
              <a:noFill/>
              <a:ln>
                <a:noFill/>
              </a:ln>
              <a:effectLst/>
            </c:spPr>
            <c:txPr>
              <a:bodyPr/>
              <a:lstStyle/>
              <a:p>
                <a:pPr>
                  <a:defRPr sz="1400"/>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'Ark1'!$A$2:$A$5</c:f>
              <c:strCache>
                <c:ptCount val="4"/>
                <c:pt idx="0">
                  <c:v>2022 (1136)</c:v>
                </c:pt>
                <c:pt idx="1">
                  <c:v>2023 (963)</c:v>
                </c:pt>
                <c:pt idx="2">
                  <c:v>2024 (693)</c:v>
                </c:pt>
                <c:pt idx="3">
                  <c:v>2025 (539)</c:v>
                </c:pt>
              </c:strCache>
            </c:strRef>
          </c:cat>
          <c:val>
            <c:numRef>
              <c:f>'Ark1'!$B$2:$B$5</c:f>
              <c:numCache>
                <c:formatCode>0</c:formatCode>
                <c:ptCount val="4"/>
                <c:pt idx="0">
                  <c:v>16</c:v>
                </c:pt>
                <c:pt idx="1">
                  <c:v>19</c:v>
                </c:pt>
                <c:pt idx="2">
                  <c:v>18</c:v>
                </c:pt>
                <c:pt idx="3">
                  <c:v>18</c:v>
                </c:pt>
              </c:numCache>
            </c:numRef>
          </c:val>
          <c:extLst>
            <c:ext xmlns:c16="http://schemas.microsoft.com/office/drawing/2014/chart" uri="{C3380CC4-5D6E-409C-BE32-E72D297353CC}">
              <c16:uniqueId val="{00000000-9714-4E49-B30F-2CF9F0EF52BE}"/>
            </c:ext>
          </c:extLst>
        </c:ser>
        <c:ser>
          <c:idx val="1"/>
          <c:order val="1"/>
          <c:tx>
            <c:strRef>
              <c:f>'Ark1'!$C$1</c:f>
              <c:strCache>
                <c:ptCount val="1"/>
                <c:pt idx="0">
                  <c:v>5</c:v>
                </c:pt>
              </c:strCache>
            </c:strRef>
          </c:tx>
          <c:spPr>
            <a:solidFill>
              <a:schemeClr val="accent4">
                <a:lumMod val="60000"/>
                <a:lumOff val="40000"/>
              </a:schemeClr>
            </a:solidFill>
          </c:spPr>
          <c:invertIfNegative val="0"/>
          <c:dLbls>
            <c:spPr>
              <a:noFill/>
              <a:ln>
                <a:noFill/>
              </a:ln>
              <a:effectLst/>
            </c:spPr>
            <c:txPr>
              <a:bodyPr/>
              <a:lstStyle/>
              <a:p>
                <a:pPr>
                  <a:defRPr sz="1400"/>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'Ark1'!$A$2:$A$5</c:f>
              <c:strCache>
                <c:ptCount val="4"/>
                <c:pt idx="0">
                  <c:v>2022 (1136)</c:v>
                </c:pt>
                <c:pt idx="1">
                  <c:v>2023 (963)</c:v>
                </c:pt>
                <c:pt idx="2">
                  <c:v>2024 (693)</c:v>
                </c:pt>
                <c:pt idx="3">
                  <c:v>2025 (539)</c:v>
                </c:pt>
              </c:strCache>
            </c:strRef>
          </c:cat>
          <c:val>
            <c:numRef>
              <c:f>'Ark1'!$C$2:$C$5</c:f>
              <c:numCache>
                <c:formatCode>General</c:formatCode>
                <c:ptCount val="4"/>
                <c:pt idx="0">
                  <c:v>39</c:v>
                </c:pt>
                <c:pt idx="1">
                  <c:v>39</c:v>
                </c:pt>
                <c:pt idx="2">
                  <c:v>34</c:v>
                </c:pt>
                <c:pt idx="3">
                  <c:v>40</c:v>
                </c:pt>
              </c:numCache>
            </c:numRef>
          </c:val>
          <c:extLst>
            <c:ext xmlns:c16="http://schemas.microsoft.com/office/drawing/2014/chart" uri="{C3380CC4-5D6E-409C-BE32-E72D297353CC}">
              <c16:uniqueId val="{00000001-9714-4E49-B30F-2CF9F0EF52BE}"/>
            </c:ext>
          </c:extLst>
        </c:ser>
        <c:ser>
          <c:idx val="2"/>
          <c:order val="2"/>
          <c:tx>
            <c:strRef>
              <c:f>'Ark1'!$D$1</c:f>
              <c:strCache>
                <c:ptCount val="1"/>
                <c:pt idx="0">
                  <c:v>4</c:v>
                </c:pt>
              </c:strCache>
            </c:strRef>
          </c:tx>
          <c:spPr>
            <a:solidFill>
              <a:schemeClr val="accent4">
                <a:lumMod val="20000"/>
                <a:lumOff val="80000"/>
              </a:schemeClr>
            </a:solidFill>
          </c:spPr>
          <c:invertIfNegative val="0"/>
          <c:dLbls>
            <c:spPr>
              <a:noFill/>
              <a:ln>
                <a:noFill/>
              </a:ln>
              <a:effectLst/>
            </c:spPr>
            <c:txPr>
              <a:bodyPr/>
              <a:lstStyle/>
              <a:p>
                <a:pPr>
                  <a:defRPr sz="1400"/>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'Ark1'!$A$2:$A$5</c:f>
              <c:strCache>
                <c:ptCount val="4"/>
                <c:pt idx="0">
                  <c:v>2022 (1136)</c:v>
                </c:pt>
                <c:pt idx="1">
                  <c:v>2023 (963)</c:v>
                </c:pt>
                <c:pt idx="2">
                  <c:v>2024 (693)</c:v>
                </c:pt>
                <c:pt idx="3">
                  <c:v>2025 (539)</c:v>
                </c:pt>
              </c:strCache>
            </c:strRef>
          </c:cat>
          <c:val>
            <c:numRef>
              <c:f>'Ark1'!$D$2:$D$5</c:f>
              <c:numCache>
                <c:formatCode>General</c:formatCode>
                <c:ptCount val="4"/>
                <c:pt idx="0">
                  <c:v>28</c:v>
                </c:pt>
                <c:pt idx="1">
                  <c:v>24</c:v>
                </c:pt>
                <c:pt idx="2">
                  <c:v>27</c:v>
                </c:pt>
                <c:pt idx="3">
                  <c:v>24</c:v>
                </c:pt>
              </c:numCache>
            </c:numRef>
          </c:val>
          <c:extLst>
            <c:ext xmlns:c16="http://schemas.microsoft.com/office/drawing/2014/chart" uri="{C3380CC4-5D6E-409C-BE32-E72D297353CC}">
              <c16:uniqueId val="{00000002-9714-4E49-B30F-2CF9F0EF52BE}"/>
            </c:ext>
          </c:extLst>
        </c:ser>
        <c:ser>
          <c:idx val="3"/>
          <c:order val="3"/>
          <c:tx>
            <c:strRef>
              <c:f>'Ark1'!$E$1</c:f>
              <c:strCache>
                <c:ptCount val="1"/>
                <c:pt idx="0">
                  <c:v>3</c:v>
                </c:pt>
              </c:strCache>
            </c:strRef>
          </c:tx>
          <c:spPr>
            <a:solidFill>
              <a:schemeClr val="accent2">
                <a:lumMod val="20000"/>
                <a:lumOff val="80000"/>
              </a:schemeClr>
            </a:solidFill>
          </c:spPr>
          <c:invertIfNegative val="0"/>
          <c:dLbls>
            <c:spPr>
              <a:noFill/>
              <a:ln>
                <a:noFill/>
              </a:ln>
              <a:effectLst/>
            </c:spPr>
            <c:txPr>
              <a:bodyPr/>
              <a:lstStyle/>
              <a:p>
                <a:pPr>
                  <a:defRPr sz="1400"/>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'Ark1'!$A$2:$A$5</c:f>
              <c:strCache>
                <c:ptCount val="4"/>
                <c:pt idx="0">
                  <c:v>2022 (1136)</c:v>
                </c:pt>
                <c:pt idx="1">
                  <c:v>2023 (963)</c:v>
                </c:pt>
                <c:pt idx="2">
                  <c:v>2024 (693)</c:v>
                </c:pt>
                <c:pt idx="3">
                  <c:v>2025 (539)</c:v>
                </c:pt>
              </c:strCache>
            </c:strRef>
          </c:cat>
          <c:val>
            <c:numRef>
              <c:f>'Ark1'!$E$2:$E$5</c:f>
              <c:numCache>
                <c:formatCode>General</c:formatCode>
                <c:ptCount val="4"/>
                <c:pt idx="0">
                  <c:v>12</c:v>
                </c:pt>
                <c:pt idx="1">
                  <c:v>12</c:v>
                </c:pt>
                <c:pt idx="2">
                  <c:v>12</c:v>
                </c:pt>
                <c:pt idx="3">
                  <c:v>12</c:v>
                </c:pt>
              </c:numCache>
            </c:numRef>
          </c:val>
          <c:extLst>
            <c:ext xmlns:c16="http://schemas.microsoft.com/office/drawing/2014/chart" uri="{C3380CC4-5D6E-409C-BE32-E72D297353CC}">
              <c16:uniqueId val="{00000003-9714-4E49-B30F-2CF9F0EF52BE}"/>
            </c:ext>
          </c:extLst>
        </c:ser>
        <c:ser>
          <c:idx val="4"/>
          <c:order val="4"/>
          <c:tx>
            <c:strRef>
              <c:f>'Ark1'!$F$1</c:f>
              <c:strCache>
                <c:ptCount val="1"/>
                <c:pt idx="0">
                  <c:v>2</c:v>
                </c:pt>
              </c:strCache>
            </c:strRef>
          </c:tx>
          <c:spPr>
            <a:solidFill>
              <a:srgbClr val="F1857D"/>
            </a:solidFill>
          </c:spPr>
          <c:invertIfNegative val="0"/>
          <c:dLbls>
            <c:spPr>
              <a:noFill/>
              <a:ln>
                <a:noFill/>
              </a:ln>
              <a:effectLst/>
            </c:spPr>
            <c:txPr>
              <a:bodyPr/>
              <a:lstStyle/>
              <a:p>
                <a:pPr>
                  <a:defRPr sz="1400"/>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'Ark1'!$A$2:$A$5</c:f>
              <c:strCache>
                <c:ptCount val="4"/>
                <c:pt idx="0">
                  <c:v>2022 (1136)</c:v>
                </c:pt>
                <c:pt idx="1">
                  <c:v>2023 (963)</c:v>
                </c:pt>
                <c:pt idx="2">
                  <c:v>2024 (693)</c:v>
                </c:pt>
                <c:pt idx="3">
                  <c:v>2025 (539)</c:v>
                </c:pt>
              </c:strCache>
            </c:strRef>
          </c:cat>
          <c:val>
            <c:numRef>
              <c:f>'Ark1'!$F$2:$F$5</c:f>
              <c:numCache>
                <c:formatCode>General</c:formatCode>
                <c:ptCount val="4"/>
                <c:pt idx="0">
                  <c:v>3</c:v>
                </c:pt>
                <c:pt idx="1">
                  <c:v>5</c:v>
                </c:pt>
                <c:pt idx="2">
                  <c:v>6</c:v>
                </c:pt>
                <c:pt idx="3">
                  <c:v>4</c:v>
                </c:pt>
              </c:numCache>
            </c:numRef>
          </c:val>
          <c:extLst>
            <c:ext xmlns:c16="http://schemas.microsoft.com/office/drawing/2014/chart" uri="{C3380CC4-5D6E-409C-BE32-E72D297353CC}">
              <c16:uniqueId val="{00000004-9714-4E49-B30F-2CF9F0EF52BE}"/>
            </c:ext>
          </c:extLst>
        </c:ser>
        <c:ser>
          <c:idx val="5"/>
          <c:order val="5"/>
          <c:tx>
            <c:strRef>
              <c:f>'Ark1'!$G$1</c:f>
              <c:strCache>
                <c:ptCount val="1"/>
                <c:pt idx="0">
                  <c:v>Svært dårlig  (1)</c:v>
                </c:pt>
              </c:strCache>
            </c:strRef>
          </c:tx>
          <c:spPr>
            <a:solidFill>
              <a:srgbClr val="C00000"/>
            </a:solidFill>
          </c:spPr>
          <c:invertIfNegative val="0"/>
          <c:dLbls>
            <c:spPr>
              <a:noFill/>
              <a:ln>
                <a:noFill/>
              </a:ln>
              <a:effectLst/>
            </c:spPr>
            <c:txPr>
              <a:bodyPr/>
              <a:lstStyle/>
              <a:p>
                <a:pPr>
                  <a:defRPr sz="1400"/>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'Ark1'!$A$2:$A$5</c:f>
              <c:strCache>
                <c:ptCount val="4"/>
                <c:pt idx="0">
                  <c:v>2022 (1136)</c:v>
                </c:pt>
                <c:pt idx="1">
                  <c:v>2023 (963)</c:v>
                </c:pt>
                <c:pt idx="2">
                  <c:v>2024 (693)</c:v>
                </c:pt>
                <c:pt idx="3">
                  <c:v>2025 (539)</c:v>
                </c:pt>
              </c:strCache>
            </c:strRef>
          </c:cat>
          <c:val>
            <c:numRef>
              <c:f>'Ark1'!$G$2:$G$5</c:f>
              <c:numCache>
                <c:formatCode>General</c:formatCode>
                <c:ptCount val="4"/>
                <c:pt idx="0">
                  <c:v>2</c:v>
                </c:pt>
                <c:pt idx="1">
                  <c:v>1</c:v>
                </c:pt>
                <c:pt idx="2">
                  <c:v>3</c:v>
                </c:pt>
                <c:pt idx="3">
                  <c:v>2</c:v>
                </c:pt>
              </c:numCache>
            </c:numRef>
          </c:val>
          <c:extLst>
            <c:ext xmlns:c16="http://schemas.microsoft.com/office/drawing/2014/chart" uri="{C3380CC4-5D6E-409C-BE32-E72D297353CC}">
              <c16:uniqueId val="{00000005-9714-4E49-B30F-2CF9F0EF52BE}"/>
            </c:ext>
          </c:extLst>
        </c:ser>
        <c:dLbls>
          <c:showLegendKey val="0"/>
          <c:showVal val="0"/>
          <c:showCatName val="0"/>
          <c:showSerName val="0"/>
          <c:showPercent val="0"/>
          <c:showBubbleSize val="0"/>
        </c:dLbls>
        <c:gapWidth val="150"/>
        <c:overlap val="100"/>
        <c:axId val="39102720"/>
        <c:axId val="39112704"/>
      </c:barChart>
      <c:catAx>
        <c:axId val="39102720"/>
        <c:scaling>
          <c:orientation val="minMax"/>
        </c:scaling>
        <c:delete val="0"/>
        <c:axPos val="l"/>
        <c:numFmt formatCode="General" sourceLinked="1"/>
        <c:majorTickMark val="out"/>
        <c:minorTickMark val="none"/>
        <c:tickLblPos val="nextTo"/>
        <c:txPr>
          <a:bodyPr/>
          <a:lstStyle/>
          <a:p>
            <a:pPr>
              <a:defRPr sz="900" b="1" baseline="0"/>
            </a:pPr>
            <a:endParaRPr lang="nb-NO"/>
          </a:p>
        </c:txPr>
        <c:crossAx val="39112704"/>
        <c:crosses val="autoZero"/>
        <c:auto val="1"/>
        <c:lblAlgn val="ctr"/>
        <c:lblOffset val="100"/>
        <c:noMultiLvlLbl val="0"/>
      </c:catAx>
      <c:valAx>
        <c:axId val="39112704"/>
        <c:scaling>
          <c:orientation val="minMax"/>
          <c:max val="100"/>
        </c:scaling>
        <c:delete val="0"/>
        <c:axPos val="b"/>
        <c:majorGridlines/>
        <c:numFmt formatCode="0" sourceLinked="1"/>
        <c:majorTickMark val="out"/>
        <c:minorTickMark val="none"/>
        <c:tickLblPos val="nextTo"/>
        <c:txPr>
          <a:bodyPr/>
          <a:lstStyle/>
          <a:p>
            <a:pPr>
              <a:defRPr sz="1000"/>
            </a:pPr>
            <a:endParaRPr lang="nb-NO"/>
          </a:p>
        </c:txPr>
        <c:crossAx val="39102720"/>
        <c:crosses val="autoZero"/>
        <c:crossBetween val="between"/>
      </c:valAx>
    </c:plotArea>
    <c:legend>
      <c:legendPos val="b"/>
      <c:layout>
        <c:manualLayout>
          <c:xMode val="edge"/>
          <c:yMode val="edge"/>
          <c:x val="0.28013890456154078"/>
          <c:y val="0.88052517583085255"/>
          <c:w val="0.70449584020980427"/>
          <c:h val="7.4369675352208106E-2"/>
        </c:manualLayout>
      </c:layout>
      <c:overlay val="0"/>
      <c:txPr>
        <a:bodyPr/>
        <a:lstStyle/>
        <a:p>
          <a:pPr>
            <a:defRPr sz="1000"/>
          </a:pPr>
          <a:endParaRPr lang="nb-NO"/>
        </a:p>
      </c:txPr>
    </c:legend>
    <c:plotVisOnly val="1"/>
    <c:dispBlanksAs val="gap"/>
    <c:showDLblsOverMax val="0"/>
  </c:chart>
  <c:txPr>
    <a:bodyPr/>
    <a:lstStyle/>
    <a:p>
      <a:pPr>
        <a:defRPr sz="1800"/>
      </a:pPr>
      <a:endParaRPr lang="nb-NO"/>
    </a:p>
  </c:txPr>
  <c:externalData r:id="rId1">
    <c:autoUpdate val="0"/>
  </c:externalData>
</c:chartSpace>
</file>

<file path=ppt/drawings/drawing1.xml><?xml version="1.0" encoding="utf-8"?>
<c:userShapes xmlns:c="http://schemas.openxmlformats.org/drawingml/2006/chart">
  <cdr:relSizeAnchor xmlns:cdr="http://schemas.openxmlformats.org/drawingml/2006/chartDrawing">
    <cdr:from>
      <cdr:x>0.7411</cdr:x>
      <cdr:y>0.30518</cdr:y>
    </cdr:from>
    <cdr:to>
      <cdr:x>0.80083</cdr:x>
      <cdr:y>0.36352</cdr:y>
    </cdr:to>
    <cdr:sp macro="" textlink="">
      <cdr:nvSpPr>
        <cdr:cNvPr id="2" name="Rektangel 1">
          <a:extLst xmlns:a="http://schemas.openxmlformats.org/drawingml/2006/main">
            <a:ext uri="{FF2B5EF4-FFF2-40B4-BE49-F238E27FC236}">
              <a16:creationId xmlns:a16="http://schemas.microsoft.com/office/drawing/2014/main" id="{FF86782F-8E06-9C52-2C13-D19F51CE8CD8}"/>
            </a:ext>
          </a:extLst>
        </cdr:cNvPr>
        <cdr:cNvSpPr/>
      </cdr:nvSpPr>
      <cdr:spPr>
        <a:xfrm xmlns:a="http://schemas.openxmlformats.org/drawingml/2006/main">
          <a:off x="7504908" y="1234548"/>
          <a:ext cx="604906" cy="235974"/>
        </a:xfrm>
        <a:prstGeom xmlns:a="http://schemas.openxmlformats.org/drawingml/2006/main" prst="rect">
          <a:avLst/>
        </a:prstGeom>
        <a:solidFill xmlns:a="http://schemas.openxmlformats.org/drawingml/2006/main">
          <a:schemeClr val="bg1"/>
        </a:solidFill>
        <a:ln xmlns:a="http://schemas.openxmlformats.org/drawingml/2006/main">
          <a:noFill/>
        </a:ln>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nb-NO" kern="120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3775C9B-048F-4229-A55F-F8FC0250EA47}" type="datetimeFigureOut">
              <a:rPr lang="nb-NO" smtClean="0"/>
              <a:t>09.12.2025</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0A6F60C-20D6-4021-AC71-B52FC07639F4}" type="slidenum">
              <a:rPr lang="nb-NO" smtClean="0"/>
              <a:t>‹#›</a:t>
            </a:fld>
            <a:endParaRPr lang="nb-NO"/>
          </a:p>
        </p:txBody>
      </p:sp>
    </p:spTree>
    <p:extLst>
      <p:ext uri="{BB962C8B-B14F-4D97-AF65-F5344CB8AC3E}">
        <p14:creationId xmlns:p14="http://schemas.microsoft.com/office/powerpoint/2010/main" val="42003832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txBody>
          <a:bodyPr/>
          <a:lstStyle/>
          <a:p>
            <a:endParaRPr lang="nb-NO"/>
          </a:p>
        </p:txBody>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C790F578-5794-4414-B577-2C818EFB01CD}" type="slidenum">
              <a:rPr lang="nb-NO" smtClean="0"/>
              <a:pPr/>
              <a:t>2</a:t>
            </a:fld>
            <a:endParaRPr lang="nb-NO"/>
          </a:p>
        </p:txBody>
      </p:sp>
    </p:spTree>
    <p:extLst>
      <p:ext uri="{BB962C8B-B14F-4D97-AF65-F5344CB8AC3E}">
        <p14:creationId xmlns:p14="http://schemas.microsoft.com/office/powerpoint/2010/main" val="9959966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txBody>
          <a:bodyPr/>
          <a:lstStyle/>
          <a:p>
            <a:endParaRPr lang="nb-NO"/>
          </a:p>
        </p:txBody>
      </p:sp>
      <p:sp>
        <p:nvSpPr>
          <p:cNvPr id="3" name="Plassholder for notater 2"/>
          <p:cNvSpPr>
            <a:spLocks noGrp="1"/>
          </p:cNvSpPr>
          <p:nvPr>
            <p:ph type="body" idx="1"/>
          </p:nvPr>
        </p:nvSpPr>
        <p:spPr/>
        <p:txBody>
          <a:bodyPr>
            <a:normAutofit/>
          </a:bodyPr>
          <a:lstStyle/>
          <a:p>
            <a:endParaRPr lang="nb-NO" dirty="0"/>
          </a:p>
        </p:txBody>
      </p:sp>
      <p:sp>
        <p:nvSpPr>
          <p:cNvPr id="4" name="Plassholder for lysbildenummer 3"/>
          <p:cNvSpPr>
            <a:spLocks noGrp="1"/>
          </p:cNvSpPr>
          <p:nvPr>
            <p:ph type="sldNum" sz="quarter" idx="10"/>
          </p:nvPr>
        </p:nvSpPr>
        <p:spPr/>
        <p:txBody>
          <a:bodyPr/>
          <a:lstStyle/>
          <a:p>
            <a:fld id="{C790F578-5794-4414-B577-2C818EFB01CD}" type="slidenum">
              <a:rPr lang="nb-NO" smtClean="0"/>
              <a:pPr/>
              <a:t>18</a:t>
            </a:fld>
            <a:endParaRPr lang="nb-NO"/>
          </a:p>
        </p:txBody>
      </p:sp>
    </p:spTree>
    <p:extLst>
      <p:ext uri="{BB962C8B-B14F-4D97-AF65-F5344CB8AC3E}">
        <p14:creationId xmlns:p14="http://schemas.microsoft.com/office/powerpoint/2010/main" val="33675565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txBody>
          <a:bodyPr/>
          <a:lstStyle/>
          <a:p>
            <a:endParaRPr lang="nb-NO"/>
          </a:p>
        </p:txBody>
      </p:sp>
      <p:sp>
        <p:nvSpPr>
          <p:cNvPr id="3" name="Plassholder for notater 2"/>
          <p:cNvSpPr>
            <a:spLocks noGrp="1"/>
          </p:cNvSpPr>
          <p:nvPr>
            <p:ph type="body" idx="1"/>
          </p:nvPr>
        </p:nvSpPr>
        <p:spPr/>
        <p:txBody>
          <a:bodyPr>
            <a:normAutofit/>
          </a:bodyPr>
          <a:lstStyle/>
          <a:p>
            <a:endParaRPr lang="nb-NO" dirty="0"/>
          </a:p>
        </p:txBody>
      </p:sp>
      <p:sp>
        <p:nvSpPr>
          <p:cNvPr id="4" name="Plassholder for lysbildenummer 3"/>
          <p:cNvSpPr>
            <a:spLocks noGrp="1"/>
          </p:cNvSpPr>
          <p:nvPr>
            <p:ph type="sldNum" sz="quarter" idx="10"/>
          </p:nvPr>
        </p:nvSpPr>
        <p:spPr/>
        <p:txBody>
          <a:bodyPr/>
          <a:lstStyle/>
          <a:p>
            <a:fld id="{C790F578-5794-4414-B577-2C818EFB01CD}" type="slidenum">
              <a:rPr lang="nb-NO" smtClean="0"/>
              <a:pPr/>
              <a:t>19</a:t>
            </a:fld>
            <a:endParaRPr lang="nb-NO"/>
          </a:p>
        </p:txBody>
      </p:sp>
    </p:spTree>
    <p:extLst>
      <p:ext uri="{BB962C8B-B14F-4D97-AF65-F5344CB8AC3E}">
        <p14:creationId xmlns:p14="http://schemas.microsoft.com/office/powerpoint/2010/main" val="7490224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txBody>
          <a:bodyPr/>
          <a:lstStyle/>
          <a:p>
            <a:endParaRPr lang="nb-NO"/>
          </a:p>
        </p:txBody>
      </p:sp>
      <p:sp>
        <p:nvSpPr>
          <p:cNvPr id="3" name="Plassholder for notater 2"/>
          <p:cNvSpPr>
            <a:spLocks noGrp="1"/>
          </p:cNvSpPr>
          <p:nvPr>
            <p:ph type="body" idx="1"/>
          </p:nvPr>
        </p:nvSpPr>
        <p:spPr/>
        <p:txBody>
          <a:bodyPr>
            <a:normAutofit/>
          </a:bodyPr>
          <a:lstStyle/>
          <a:p>
            <a:endParaRPr lang="nb-NO" dirty="0"/>
          </a:p>
        </p:txBody>
      </p:sp>
      <p:sp>
        <p:nvSpPr>
          <p:cNvPr id="4" name="Plassholder for lysbildenummer 3"/>
          <p:cNvSpPr>
            <a:spLocks noGrp="1"/>
          </p:cNvSpPr>
          <p:nvPr>
            <p:ph type="sldNum" sz="quarter" idx="10"/>
          </p:nvPr>
        </p:nvSpPr>
        <p:spPr/>
        <p:txBody>
          <a:bodyPr/>
          <a:lstStyle/>
          <a:p>
            <a:fld id="{C790F578-5794-4414-B577-2C818EFB01CD}" type="slidenum">
              <a:rPr lang="nb-NO" smtClean="0"/>
              <a:pPr/>
              <a:t>20</a:t>
            </a:fld>
            <a:endParaRPr lang="nb-NO"/>
          </a:p>
        </p:txBody>
      </p:sp>
    </p:spTree>
    <p:extLst>
      <p:ext uri="{BB962C8B-B14F-4D97-AF65-F5344CB8AC3E}">
        <p14:creationId xmlns:p14="http://schemas.microsoft.com/office/powerpoint/2010/main" val="10316797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61F81D-45BB-D859-2705-22FFA42F513B}"/>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535B267B-1309-1185-04B3-069A6AA07D8B}"/>
              </a:ext>
            </a:extLst>
          </p:cNvPr>
          <p:cNvSpPr>
            <a:spLocks noGrp="1" noRot="1" noChangeAspect="1"/>
          </p:cNvSpPr>
          <p:nvPr>
            <p:ph type="sldImg"/>
          </p:nvPr>
        </p:nvSpPr>
        <p:spPr/>
        <p:txBody>
          <a:bodyPr/>
          <a:lstStyle/>
          <a:p>
            <a:endParaRPr lang="nb-NO"/>
          </a:p>
        </p:txBody>
      </p:sp>
      <p:sp>
        <p:nvSpPr>
          <p:cNvPr id="3" name="Plassholder for notater 2">
            <a:extLst>
              <a:ext uri="{FF2B5EF4-FFF2-40B4-BE49-F238E27FC236}">
                <a16:creationId xmlns:a16="http://schemas.microsoft.com/office/drawing/2014/main" id="{41DBAD92-1DBC-0BFD-5ABD-000317C31BD1}"/>
              </a:ext>
            </a:extLst>
          </p:cNvPr>
          <p:cNvSpPr>
            <a:spLocks noGrp="1"/>
          </p:cNvSpPr>
          <p:nvPr>
            <p:ph type="body" idx="1"/>
          </p:nvPr>
        </p:nvSpPr>
        <p:spPr/>
        <p:txBody>
          <a:bodyPr>
            <a:normAutofit/>
          </a:bodyPr>
          <a:lstStyle/>
          <a:p>
            <a:endParaRPr lang="nb-NO" dirty="0"/>
          </a:p>
        </p:txBody>
      </p:sp>
      <p:sp>
        <p:nvSpPr>
          <p:cNvPr id="4" name="Plassholder for lysbildenummer 3">
            <a:extLst>
              <a:ext uri="{FF2B5EF4-FFF2-40B4-BE49-F238E27FC236}">
                <a16:creationId xmlns:a16="http://schemas.microsoft.com/office/drawing/2014/main" id="{19584D49-07A6-4E19-8BA6-AA8502CCA4C2}"/>
              </a:ext>
            </a:extLst>
          </p:cNvPr>
          <p:cNvSpPr>
            <a:spLocks noGrp="1"/>
          </p:cNvSpPr>
          <p:nvPr>
            <p:ph type="sldNum" sz="quarter" idx="10"/>
          </p:nvPr>
        </p:nvSpPr>
        <p:spPr/>
        <p:txBody>
          <a:bodyPr/>
          <a:lstStyle/>
          <a:p>
            <a:fld id="{C790F578-5794-4414-B577-2C818EFB01CD}" type="slidenum">
              <a:rPr lang="nb-NO" smtClean="0"/>
              <a:pPr/>
              <a:t>21</a:t>
            </a:fld>
            <a:endParaRPr lang="nb-NO"/>
          </a:p>
        </p:txBody>
      </p:sp>
    </p:spTree>
    <p:extLst>
      <p:ext uri="{BB962C8B-B14F-4D97-AF65-F5344CB8AC3E}">
        <p14:creationId xmlns:p14="http://schemas.microsoft.com/office/powerpoint/2010/main" val="14937071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D6F1B5-C371-4556-6CF9-26DC75A81A86}"/>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6AA8C1D8-D308-3FD1-2632-A09F92B71AA2}"/>
              </a:ext>
            </a:extLst>
          </p:cNvPr>
          <p:cNvSpPr>
            <a:spLocks noGrp="1" noRot="1" noChangeAspect="1"/>
          </p:cNvSpPr>
          <p:nvPr>
            <p:ph type="sldImg"/>
          </p:nvPr>
        </p:nvSpPr>
        <p:spPr/>
        <p:txBody>
          <a:bodyPr/>
          <a:lstStyle/>
          <a:p>
            <a:endParaRPr lang="nb-NO"/>
          </a:p>
        </p:txBody>
      </p:sp>
      <p:sp>
        <p:nvSpPr>
          <p:cNvPr id="3" name="Plassholder for notater 2">
            <a:extLst>
              <a:ext uri="{FF2B5EF4-FFF2-40B4-BE49-F238E27FC236}">
                <a16:creationId xmlns:a16="http://schemas.microsoft.com/office/drawing/2014/main" id="{DBEA7A65-620E-292E-0AC7-42E7C28C1391}"/>
              </a:ext>
            </a:extLst>
          </p:cNvPr>
          <p:cNvSpPr>
            <a:spLocks noGrp="1"/>
          </p:cNvSpPr>
          <p:nvPr>
            <p:ph type="body" idx="1"/>
          </p:nvPr>
        </p:nvSpPr>
        <p:spPr/>
        <p:txBody>
          <a:bodyPr>
            <a:normAutofit/>
          </a:bodyPr>
          <a:lstStyle/>
          <a:p>
            <a:endParaRPr lang="nb-NO" dirty="0"/>
          </a:p>
        </p:txBody>
      </p:sp>
      <p:sp>
        <p:nvSpPr>
          <p:cNvPr id="4" name="Plassholder for lysbildenummer 3">
            <a:extLst>
              <a:ext uri="{FF2B5EF4-FFF2-40B4-BE49-F238E27FC236}">
                <a16:creationId xmlns:a16="http://schemas.microsoft.com/office/drawing/2014/main" id="{4EC09528-5613-B51B-C1E0-B99C3C121479}"/>
              </a:ext>
            </a:extLst>
          </p:cNvPr>
          <p:cNvSpPr>
            <a:spLocks noGrp="1"/>
          </p:cNvSpPr>
          <p:nvPr>
            <p:ph type="sldNum" sz="quarter" idx="10"/>
          </p:nvPr>
        </p:nvSpPr>
        <p:spPr/>
        <p:txBody>
          <a:bodyPr/>
          <a:lstStyle/>
          <a:p>
            <a:fld id="{C790F578-5794-4414-B577-2C818EFB01CD}" type="slidenum">
              <a:rPr lang="nb-NO" smtClean="0"/>
              <a:pPr/>
              <a:t>22</a:t>
            </a:fld>
            <a:endParaRPr lang="nb-NO"/>
          </a:p>
        </p:txBody>
      </p:sp>
    </p:spTree>
    <p:extLst>
      <p:ext uri="{BB962C8B-B14F-4D97-AF65-F5344CB8AC3E}">
        <p14:creationId xmlns:p14="http://schemas.microsoft.com/office/powerpoint/2010/main" val="12836661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txBody>
          <a:bodyPr/>
          <a:lstStyle/>
          <a:p>
            <a:endParaRPr lang="nb-NO"/>
          </a:p>
        </p:txBody>
      </p:sp>
      <p:sp>
        <p:nvSpPr>
          <p:cNvPr id="3" name="Plassholder for notater 2"/>
          <p:cNvSpPr>
            <a:spLocks noGrp="1"/>
          </p:cNvSpPr>
          <p:nvPr>
            <p:ph type="body" idx="1"/>
          </p:nvPr>
        </p:nvSpPr>
        <p:spPr/>
        <p:txBody>
          <a:bodyPr>
            <a:normAutofit/>
          </a:bodyPr>
          <a:lstStyle/>
          <a:p>
            <a:endParaRPr lang="nb-NO" dirty="0"/>
          </a:p>
        </p:txBody>
      </p:sp>
      <p:sp>
        <p:nvSpPr>
          <p:cNvPr id="4" name="Plassholder for lysbildenummer 3"/>
          <p:cNvSpPr>
            <a:spLocks noGrp="1"/>
          </p:cNvSpPr>
          <p:nvPr>
            <p:ph type="sldNum" sz="quarter" idx="10"/>
          </p:nvPr>
        </p:nvSpPr>
        <p:spPr/>
        <p:txBody>
          <a:bodyPr/>
          <a:lstStyle/>
          <a:p>
            <a:fld id="{C790F578-5794-4414-B577-2C818EFB01CD}" type="slidenum">
              <a:rPr lang="nb-NO" smtClean="0"/>
              <a:pPr/>
              <a:t>23</a:t>
            </a:fld>
            <a:endParaRPr lang="nb-NO"/>
          </a:p>
        </p:txBody>
      </p:sp>
    </p:spTree>
    <p:extLst>
      <p:ext uri="{BB962C8B-B14F-4D97-AF65-F5344CB8AC3E}">
        <p14:creationId xmlns:p14="http://schemas.microsoft.com/office/powerpoint/2010/main" val="5379386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590B69-1BAE-AA26-1B79-2C472EA477FA}"/>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F4D63A3A-CA26-65BE-3A31-7383D1BC860B}"/>
              </a:ext>
            </a:extLst>
          </p:cNvPr>
          <p:cNvSpPr>
            <a:spLocks noGrp="1" noRot="1" noChangeAspect="1"/>
          </p:cNvSpPr>
          <p:nvPr>
            <p:ph type="sldImg"/>
          </p:nvPr>
        </p:nvSpPr>
        <p:spPr/>
        <p:txBody>
          <a:bodyPr/>
          <a:lstStyle/>
          <a:p>
            <a:endParaRPr lang="nb-NO"/>
          </a:p>
        </p:txBody>
      </p:sp>
      <p:sp>
        <p:nvSpPr>
          <p:cNvPr id="3" name="Plassholder for notater 2">
            <a:extLst>
              <a:ext uri="{FF2B5EF4-FFF2-40B4-BE49-F238E27FC236}">
                <a16:creationId xmlns:a16="http://schemas.microsoft.com/office/drawing/2014/main" id="{4B0A996A-8DFD-FAF4-CBA5-09828B6F87C6}"/>
              </a:ext>
            </a:extLst>
          </p:cNvPr>
          <p:cNvSpPr>
            <a:spLocks noGrp="1"/>
          </p:cNvSpPr>
          <p:nvPr>
            <p:ph type="body" idx="1"/>
          </p:nvPr>
        </p:nvSpPr>
        <p:spPr/>
        <p:txBody>
          <a:bodyPr>
            <a:normAutofit/>
          </a:bodyPr>
          <a:lstStyle/>
          <a:p>
            <a:endParaRPr lang="nb-NO" dirty="0"/>
          </a:p>
        </p:txBody>
      </p:sp>
      <p:sp>
        <p:nvSpPr>
          <p:cNvPr id="4" name="Plassholder for lysbildenummer 3">
            <a:extLst>
              <a:ext uri="{FF2B5EF4-FFF2-40B4-BE49-F238E27FC236}">
                <a16:creationId xmlns:a16="http://schemas.microsoft.com/office/drawing/2014/main" id="{53459BE4-60E1-1413-709F-EBF159E8B315}"/>
              </a:ext>
            </a:extLst>
          </p:cNvPr>
          <p:cNvSpPr>
            <a:spLocks noGrp="1"/>
          </p:cNvSpPr>
          <p:nvPr>
            <p:ph type="sldNum" sz="quarter" idx="10"/>
          </p:nvPr>
        </p:nvSpPr>
        <p:spPr/>
        <p:txBody>
          <a:bodyPr/>
          <a:lstStyle/>
          <a:p>
            <a:fld id="{C790F578-5794-4414-B577-2C818EFB01CD}" type="slidenum">
              <a:rPr lang="nb-NO" smtClean="0"/>
              <a:pPr/>
              <a:t>26</a:t>
            </a:fld>
            <a:endParaRPr lang="nb-NO"/>
          </a:p>
        </p:txBody>
      </p:sp>
    </p:spTree>
    <p:extLst>
      <p:ext uri="{BB962C8B-B14F-4D97-AF65-F5344CB8AC3E}">
        <p14:creationId xmlns:p14="http://schemas.microsoft.com/office/powerpoint/2010/main" val="24269360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9C6AC0-2CC5-6441-7C0A-875824D1A6F2}"/>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6AB24BB4-7B0D-C37D-0794-B802CD8FA74B}"/>
              </a:ext>
            </a:extLst>
          </p:cNvPr>
          <p:cNvSpPr>
            <a:spLocks noGrp="1" noRot="1" noChangeAspect="1"/>
          </p:cNvSpPr>
          <p:nvPr>
            <p:ph type="sldImg"/>
          </p:nvPr>
        </p:nvSpPr>
        <p:spPr/>
        <p:txBody>
          <a:bodyPr/>
          <a:lstStyle/>
          <a:p>
            <a:endParaRPr lang="nb-NO"/>
          </a:p>
        </p:txBody>
      </p:sp>
      <p:sp>
        <p:nvSpPr>
          <p:cNvPr id="3" name="Plassholder for notater 2">
            <a:extLst>
              <a:ext uri="{FF2B5EF4-FFF2-40B4-BE49-F238E27FC236}">
                <a16:creationId xmlns:a16="http://schemas.microsoft.com/office/drawing/2014/main" id="{00F06B0F-83C9-2C77-AAE6-A18D4C5E4E28}"/>
              </a:ext>
            </a:extLst>
          </p:cNvPr>
          <p:cNvSpPr>
            <a:spLocks noGrp="1"/>
          </p:cNvSpPr>
          <p:nvPr>
            <p:ph type="body" idx="1"/>
          </p:nvPr>
        </p:nvSpPr>
        <p:spPr/>
        <p:txBody>
          <a:bodyPr>
            <a:normAutofit/>
          </a:bodyPr>
          <a:lstStyle/>
          <a:p>
            <a:endParaRPr lang="nb-NO" dirty="0"/>
          </a:p>
        </p:txBody>
      </p:sp>
      <p:sp>
        <p:nvSpPr>
          <p:cNvPr id="4" name="Plassholder for lysbildenummer 3">
            <a:extLst>
              <a:ext uri="{FF2B5EF4-FFF2-40B4-BE49-F238E27FC236}">
                <a16:creationId xmlns:a16="http://schemas.microsoft.com/office/drawing/2014/main" id="{0F17DD28-744D-114B-F32C-0AEC40689E10}"/>
              </a:ext>
            </a:extLst>
          </p:cNvPr>
          <p:cNvSpPr>
            <a:spLocks noGrp="1"/>
          </p:cNvSpPr>
          <p:nvPr>
            <p:ph type="sldNum" sz="quarter" idx="10"/>
          </p:nvPr>
        </p:nvSpPr>
        <p:spPr/>
        <p:txBody>
          <a:bodyPr/>
          <a:lstStyle/>
          <a:p>
            <a:fld id="{C790F578-5794-4414-B577-2C818EFB01CD}" type="slidenum">
              <a:rPr lang="nb-NO" smtClean="0"/>
              <a:pPr/>
              <a:t>27</a:t>
            </a:fld>
            <a:endParaRPr lang="nb-NO"/>
          </a:p>
        </p:txBody>
      </p:sp>
    </p:spTree>
    <p:extLst>
      <p:ext uri="{BB962C8B-B14F-4D97-AF65-F5344CB8AC3E}">
        <p14:creationId xmlns:p14="http://schemas.microsoft.com/office/powerpoint/2010/main" val="34524990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txBody>
          <a:bodyPr/>
          <a:lstStyle/>
          <a:p>
            <a:endParaRPr lang="nb-NO"/>
          </a:p>
        </p:txBody>
      </p:sp>
      <p:sp>
        <p:nvSpPr>
          <p:cNvPr id="3" name="Plassholder for notater 2"/>
          <p:cNvSpPr>
            <a:spLocks noGrp="1"/>
          </p:cNvSpPr>
          <p:nvPr>
            <p:ph type="body" idx="1"/>
          </p:nvPr>
        </p:nvSpPr>
        <p:spPr/>
        <p:txBody>
          <a:bodyPr>
            <a:normAutofit/>
          </a:bodyPr>
          <a:lstStyle/>
          <a:p>
            <a:endParaRPr lang="nb-NO"/>
          </a:p>
        </p:txBody>
      </p:sp>
      <p:sp>
        <p:nvSpPr>
          <p:cNvPr id="4" name="Plassholder for lysbildenummer 3"/>
          <p:cNvSpPr>
            <a:spLocks noGrp="1"/>
          </p:cNvSpPr>
          <p:nvPr>
            <p:ph type="sldNum" sz="quarter" idx="10"/>
          </p:nvPr>
        </p:nvSpPr>
        <p:spPr/>
        <p:txBody>
          <a:bodyPr/>
          <a:lstStyle/>
          <a:p>
            <a:fld id="{C790F578-5794-4414-B577-2C818EFB01CD}" type="slidenum">
              <a:rPr lang="nb-NO" smtClean="0"/>
              <a:pPr/>
              <a:t>28</a:t>
            </a:fld>
            <a:endParaRPr lang="nb-NO"/>
          </a:p>
        </p:txBody>
      </p:sp>
    </p:spTree>
    <p:extLst>
      <p:ext uri="{BB962C8B-B14F-4D97-AF65-F5344CB8AC3E}">
        <p14:creationId xmlns:p14="http://schemas.microsoft.com/office/powerpoint/2010/main" val="19806756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31B1DB-2CF7-A393-4658-044F0F81393F}"/>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3B7F50E2-01BF-231F-865B-28C06E25A2B3}"/>
              </a:ext>
            </a:extLst>
          </p:cNvPr>
          <p:cNvSpPr>
            <a:spLocks noGrp="1" noRot="1" noChangeAspect="1"/>
          </p:cNvSpPr>
          <p:nvPr>
            <p:ph type="sldImg"/>
          </p:nvPr>
        </p:nvSpPr>
        <p:spPr/>
        <p:txBody>
          <a:bodyPr/>
          <a:lstStyle/>
          <a:p>
            <a:endParaRPr lang="nb-NO"/>
          </a:p>
        </p:txBody>
      </p:sp>
      <p:sp>
        <p:nvSpPr>
          <p:cNvPr id="3" name="Plassholder for notater 2">
            <a:extLst>
              <a:ext uri="{FF2B5EF4-FFF2-40B4-BE49-F238E27FC236}">
                <a16:creationId xmlns:a16="http://schemas.microsoft.com/office/drawing/2014/main" id="{797C1DF8-0B6B-79E7-17B5-56A7B2E0775F}"/>
              </a:ext>
            </a:extLst>
          </p:cNvPr>
          <p:cNvSpPr>
            <a:spLocks noGrp="1"/>
          </p:cNvSpPr>
          <p:nvPr>
            <p:ph type="body" idx="1"/>
          </p:nvPr>
        </p:nvSpPr>
        <p:spPr/>
        <p:txBody>
          <a:bodyPr>
            <a:normAutofit/>
          </a:bodyPr>
          <a:lstStyle/>
          <a:p>
            <a:endParaRPr lang="nb-NO" dirty="0"/>
          </a:p>
        </p:txBody>
      </p:sp>
      <p:sp>
        <p:nvSpPr>
          <p:cNvPr id="4" name="Plassholder for lysbildenummer 3">
            <a:extLst>
              <a:ext uri="{FF2B5EF4-FFF2-40B4-BE49-F238E27FC236}">
                <a16:creationId xmlns:a16="http://schemas.microsoft.com/office/drawing/2014/main" id="{E334B446-B98D-8F60-8C5B-07DE6CA5BAF5}"/>
              </a:ext>
            </a:extLst>
          </p:cNvPr>
          <p:cNvSpPr>
            <a:spLocks noGrp="1"/>
          </p:cNvSpPr>
          <p:nvPr>
            <p:ph type="sldNum" sz="quarter" idx="10"/>
          </p:nvPr>
        </p:nvSpPr>
        <p:spPr/>
        <p:txBody>
          <a:bodyPr/>
          <a:lstStyle/>
          <a:p>
            <a:fld id="{C790F578-5794-4414-B577-2C818EFB01CD}" type="slidenum">
              <a:rPr lang="nb-NO" smtClean="0"/>
              <a:pPr/>
              <a:t>31</a:t>
            </a:fld>
            <a:endParaRPr lang="nb-NO"/>
          </a:p>
        </p:txBody>
      </p:sp>
    </p:spTree>
    <p:extLst>
      <p:ext uri="{BB962C8B-B14F-4D97-AF65-F5344CB8AC3E}">
        <p14:creationId xmlns:p14="http://schemas.microsoft.com/office/powerpoint/2010/main" val="2912504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E85A15-DD01-215F-10D9-4BC0B7957597}"/>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CA07AF39-FFBD-1878-2848-636DE0A27F80}"/>
              </a:ext>
            </a:extLst>
          </p:cNvPr>
          <p:cNvSpPr>
            <a:spLocks noGrp="1" noRot="1" noChangeAspect="1"/>
          </p:cNvSpPr>
          <p:nvPr>
            <p:ph type="sldImg"/>
          </p:nvPr>
        </p:nvSpPr>
        <p:spPr/>
        <p:txBody>
          <a:bodyPr/>
          <a:lstStyle/>
          <a:p>
            <a:endParaRPr lang="nb-NO"/>
          </a:p>
        </p:txBody>
      </p:sp>
      <p:sp>
        <p:nvSpPr>
          <p:cNvPr id="3" name="Plassholder for notater 2">
            <a:extLst>
              <a:ext uri="{FF2B5EF4-FFF2-40B4-BE49-F238E27FC236}">
                <a16:creationId xmlns:a16="http://schemas.microsoft.com/office/drawing/2014/main" id="{B7C4EA41-597A-C9E1-3ECF-E4D0AD426A2F}"/>
              </a:ext>
            </a:extLst>
          </p:cNvPr>
          <p:cNvSpPr>
            <a:spLocks noGrp="1"/>
          </p:cNvSpPr>
          <p:nvPr>
            <p:ph type="body" idx="1"/>
          </p:nvPr>
        </p:nvSpPr>
        <p:spPr/>
        <p:txBody>
          <a:bodyPr/>
          <a:lstStyle/>
          <a:p>
            <a:endParaRPr lang="nb-NO" dirty="0"/>
          </a:p>
        </p:txBody>
      </p:sp>
      <p:sp>
        <p:nvSpPr>
          <p:cNvPr id="4" name="Plassholder for lysbildenummer 3">
            <a:extLst>
              <a:ext uri="{FF2B5EF4-FFF2-40B4-BE49-F238E27FC236}">
                <a16:creationId xmlns:a16="http://schemas.microsoft.com/office/drawing/2014/main" id="{4C8B9E9B-01B2-F680-199F-E75C5AEF7ADD}"/>
              </a:ext>
            </a:extLst>
          </p:cNvPr>
          <p:cNvSpPr>
            <a:spLocks noGrp="1"/>
          </p:cNvSpPr>
          <p:nvPr>
            <p:ph type="sldNum" sz="quarter" idx="5"/>
          </p:nvPr>
        </p:nvSpPr>
        <p:spPr/>
        <p:txBody>
          <a:bodyPr/>
          <a:lstStyle/>
          <a:p>
            <a:fld id="{C790F578-5794-4414-B577-2C818EFB01CD}" type="slidenum">
              <a:rPr lang="nb-NO" smtClean="0"/>
              <a:pPr/>
              <a:t>3</a:t>
            </a:fld>
            <a:endParaRPr lang="nb-NO"/>
          </a:p>
        </p:txBody>
      </p:sp>
    </p:spTree>
    <p:extLst>
      <p:ext uri="{BB962C8B-B14F-4D97-AF65-F5344CB8AC3E}">
        <p14:creationId xmlns:p14="http://schemas.microsoft.com/office/powerpoint/2010/main" val="8558938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78D9B9-A8B1-88C1-2601-A37C9680C701}"/>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8B4D6764-C7BE-3BD5-D29C-1DF6A88BBCD0}"/>
              </a:ext>
            </a:extLst>
          </p:cNvPr>
          <p:cNvSpPr>
            <a:spLocks noGrp="1" noRot="1" noChangeAspect="1"/>
          </p:cNvSpPr>
          <p:nvPr>
            <p:ph type="sldImg"/>
          </p:nvPr>
        </p:nvSpPr>
        <p:spPr/>
        <p:txBody>
          <a:bodyPr/>
          <a:lstStyle/>
          <a:p>
            <a:endParaRPr lang="nb-NO"/>
          </a:p>
        </p:txBody>
      </p:sp>
      <p:sp>
        <p:nvSpPr>
          <p:cNvPr id="3" name="Plassholder for notater 2">
            <a:extLst>
              <a:ext uri="{FF2B5EF4-FFF2-40B4-BE49-F238E27FC236}">
                <a16:creationId xmlns:a16="http://schemas.microsoft.com/office/drawing/2014/main" id="{EFF3CD47-B001-1FD7-D096-5A900373F193}"/>
              </a:ext>
            </a:extLst>
          </p:cNvPr>
          <p:cNvSpPr>
            <a:spLocks noGrp="1"/>
          </p:cNvSpPr>
          <p:nvPr>
            <p:ph type="body" idx="1"/>
          </p:nvPr>
        </p:nvSpPr>
        <p:spPr/>
        <p:txBody>
          <a:bodyPr>
            <a:normAutofit/>
          </a:bodyPr>
          <a:lstStyle/>
          <a:p>
            <a:endParaRPr lang="nb-NO" dirty="0"/>
          </a:p>
        </p:txBody>
      </p:sp>
      <p:sp>
        <p:nvSpPr>
          <p:cNvPr id="4" name="Plassholder for lysbildenummer 3">
            <a:extLst>
              <a:ext uri="{FF2B5EF4-FFF2-40B4-BE49-F238E27FC236}">
                <a16:creationId xmlns:a16="http://schemas.microsoft.com/office/drawing/2014/main" id="{756C072D-FD95-614D-7BFA-91C67B116084}"/>
              </a:ext>
            </a:extLst>
          </p:cNvPr>
          <p:cNvSpPr>
            <a:spLocks noGrp="1"/>
          </p:cNvSpPr>
          <p:nvPr>
            <p:ph type="sldNum" sz="quarter" idx="10"/>
          </p:nvPr>
        </p:nvSpPr>
        <p:spPr/>
        <p:txBody>
          <a:bodyPr/>
          <a:lstStyle/>
          <a:p>
            <a:fld id="{C790F578-5794-4414-B577-2C818EFB01CD}" type="slidenum">
              <a:rPr lang="nb-NO" smtClean="0"/>
              <a:pPr/>
              <a:t>32</a:t>
            </a:fld>
            <a:endParaRPr lang="nb-NO"/>
          </a:p>
        </p:txBody>
      </p:sp>
    </p:spTree>
    <p:extLst>
      <p:ext uri="{BB962C8B-B14F-4D97-AF65-F5344CB8AC3E}">
        <p14:creationId xmlns:p14="http://schemas.microsoft.com/office/powerpoint/2010/main" val="10031836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55306A-2776-2EE9-89D0-158CF3887213}"/>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9F0C1903-B7F1-26E7-383F-5D4598DA7050}"/>
              </a:ext>
            </a:extLst>
          </p:cNvPr>
          <p:cNvSpPr>
            <a:spLocks noGrp="1" noRot="1" noChangeAspect="1"/>
          </p:cNvSpPr>
          <p:nvPr>
            <p:ph type="sldImg"/>
          </p:nvPr>
        </p:nvSpPr>
        <p:spPr/>
        <p:txBody>
          <a:bodyPr/>
          <a:lstStyle/>
          <a:p>
            <a:endParaRPr lang="nb-NO"/>
          </a:p>
        </p:txBody>
      </p:sp>
      <p:sp>
        <p:nvSpPr>
          <p:cNvPr id="3" name="Plassholder for notater 2">
            <a:extLst>
              <a:ext uri="{FF2B5EF4-FFF2-40B4-BE49-F238E27FC236}">
                <a16:creationId xmlns:a16="http://schemas.microsoft.com/office/drawing/2014/main" id="{230FD5CD-0148-3A32-35DF-CFC23B7C29C7}"/>
              </a:ext>
            </a:extLst>
          </p:cNvPr>
          <p:cNvSpPr>
            <a:spLocks noGrp="1"/>
          </p:cNvSpPr>
          <p:nvPr>
            <p:ph type="body" idx="1"/>
          </p:nvPr>
        </p:nvSpPr>
        <p:spPr/>
        <p:txBody>
          <a:bodyPr>
            <a:normAutofit/>
          </a:bodyPr>
          <a:lstStyle/>
          <a:p>
            <a:endParaRPr lang="nb-NO" dirty="0"/>
          </a:p>
        </p:txBody>
      </p:sp>
      <p:sp>
        <p:nvSpPr>
          <p:cNvPr id="4" name="Plassholder for lysbildenummer 3">
            <a:extLst>
              <a:ext uri="{FF2B5EF4-FFF2-40B4-BE49-F238E27FC236}">
                <a16:creationId xmlns:a16="http://schemas.microsoft.com/office/drawing/2014/main" id="{EB8C41B5-2A2D-4E50-740F-6E80D5BDEC6A}"/>
              </a:ext>
            </a:extLst>
          </p:cNvPr>
          <p:cNvSpPr>
            <a:spLocks noGrp="1"/>
          </p:cNvSpPr>
          <p:nvPr>
            <p:ph type="sldNum" sz="quarter" idx="10"/>
          </p:nvPr>
        </p:nvSpPr>
        <p:spPr/>
        <p:txBody>
          <a:bodyPr/>
          <a:lstStyle/>
          <a:p>
            <a:fld id="{C790F578-5794-4414-B577-2C818EFB01CD}" type="slidenum">
              <a:rPr lang="nb-NO" smtClean="0"/>
              <a:pPr/>
              <a:t>33</a:t>
            </a:fld>
            <a:endParaRPr lang="nb-NO"/>
          </a:p>
        </p:txBody>
      </p:sp>
    </p:spTree>
    <p:extLst>
      <p:ext uri="{BB962C8B-B14F-4D97-AF65-F5344CB8AC3E}">
        <p14:creationId xmlns:p14="http://schemas.microsoft.com/office/powerpoint/2010/main" val="12040268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F9EA41-7614-C2E1-C521-84B2F0F47E0A}"/>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CAF43CF2-F823-4A24-6A17-2FC42EC4A682}"/>
              </a:ext>
            </a:extLst>
          </p:cNvPr>
          <p:cNvSpPr>
            <a:spLocks noGrp="1" noRot="1" noChangeAspect="1"/>
          </p:cNvSpPr>
          <p:nvPr>
            <p:ph type="sldImg"/>
          </p:nvPr>
        </p:nvSpPr>
        <p:spPr/>
        <p:txBody>
          <a:bodyPr/>
          <a:lstStyle/>
          <a:p>
            <a:endParaRPr lang="nb-NO"/>
          </a:p>
        </p:txBody>
      </p:sp>
      <p:sp>
        <p:nvSpPr>
          <p:cNvPr id="3" name="Plassholder for notater 2">
            <a:extLst>
              <a:ext uri="{FF2B5EF4-FFF2-40B4-BE49-F238E27FC236}">
                <a16:creationId xmlns:a16="http://schemas.microsoft.com/office/drawing/2014/main" id="{1F4CF014-1283-087C-1049-CBD52A253A67}"/>
              </a:ext>
            </a:extLst>
          </p:cNvPr>
          <p:cNvSpPr>
            <a:spLocks noGrp="1"/>
          </p:cNvSpPr>
          <p:nvPr>
            <p:ph type="body" idx="1"/>
          </p:nvPr>
        </p:nvSpPr>
        <p:spPr/>
        <p:txBody>
          <a:bodyPr>
            <a:normAutofit/>
          </a:bodyPr>
          <a:lstStyle/>
          <a:p>
            <a:endParaRPr lang="nb-NO" dirty="0"/>
          </a:p>
        </p:txBody>
      </p:sp>
      <p:sp>
        <p:nvSpPr>
          <p:cNvPr id="4" name="Plassholder for lysbildenummer 3">
            <a:extLst>
              <a:ext uri="{FF2B5EF4-FFF2-40B4-BE49-F238E27FC236}">
                <a16:creationId xmlns:a16="http://schemas.microsoft.com/office/drawing/2014/main" id="{D8E49F04-0FC2-24C2-DB87-748ABCF24446}"/>
              </a:ext>
            </a:extLst>
          </p:cNvPr>
          <p:cNvSpPr>
            <a:spLocks noGrp="1"/>
          </p:cNvSpPr>
          <p:nvPr>
            <p:ph type="sldNum" sz="quarter" idx="10"/>
          </p:nvPr>
        </p:nvSpPr>
        <p:spPr/>
        <p:txBody>
          <a:bodyPr/>
          <a:lstStyle/>
          <a:p>
            <a:fld id="{C790F578-5794-4414-B577-2C818EFB01CD}" type="slidenum">
              <a:rPr lang="nb-NO" smtClean="0"/>
              <a:pPr/>
              <a:t>34</a:t>
            </a:fld>
            <a:endParaRPr lang="nb-NO"/>
          </a:p>
        </p:txBody>
      </p:sp>
    </p:spTree>
    <p:extLst>
      <p:ext uri="{BB962C8B-B14F-4D97-AF65-F5344CB8AC3E}">
        <p14:creationId xmlns:p14="http://schemas.microsoft.com/office/powerpoint/2010/main" val="12397038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6D6FA7-CEFC-698A-FE20-1A4E8B5D56AC}"/>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10A96E1C-F001-5332-49A8-DB16C35EF7BF}"/>
              </a:ext>
            </a:extLst>
          </p:cNvPr>
          <p:cNvSpPr>
            <a:spLocks noGrp="1" noRot="1" noChangeAspect="1"/>
          </p:cNvSpPr>
          <p:nvPr>
            <p:ph type="sldImg"/>
          </p:nvPr>
        </p:nvSpPr>
        <p:spPr/>
        <p:txBody>
          <a:bodyPr/>
          <a:lstStyle/>
          <a:p>
            <a:endParaRPr lang="nb-NO"/>
          </a:p>
        </p:txBody>
      </p:sp>
      <p:sp>
        <p:nvSpPr>
          <p:cNvPr id="3" name="Plassholder for notater 2">
            <a:extLst>
              <a:ext uri="{FF2B5EF4-FFF2-40B4-BE49-F238E27FC236}">
                <a16:creationId xmlns:a16="http://schemas.microsoft.com/office/drawing/2014/main" id="{6518A04C-7C81-C10D-4B58-EA32D66CCFE6}"/>
              </a:ext>
            </a:extLst>
          </p:cNvPr>
          <p:cNvSpPr>
            <a:spLocks noGrp="1"/>
          </p:cNvSpPr>
          <p:nvPr>
            <p:ph type="body" idx="1"/>
          </p:nvPr>
        </p:nvSpPr>
        <p:spPr/>
        <p:txBody>
          <a:bodyPr>
            <a:normAutofit/>
          </a:bodyPr>
          <a:lstStyle/>
          <a:p>
            <a:endParaRPr lang="nb-NO" dirty="0"/>
          </a:p>
        </p:txBody>
      </p:sp>
      <p:sp>
        <p:nvSpPr>
          <p:cNvPr id="4" name="Plassholder for lysbildenummer 3">
            <a:extLst>
              <a:ext uri="{FF2B5EF4-FFF2-40B4-BE49-F238E27FC236}">
                <a16:creationId xmlns:a16="http://schemas.microsoft.com/office/drawing/2014/main" id="{277652D0-38AD-9B73-9263-CE6C432AE2C4}"/>
              </a:ext>
            </a:extLst>
          </p:cNvPr>
          <p:cNvSpPr>
            <a:spLocks noGrp="1"/>
          </p:cNvSpPr>
          <p:nvPr>
            <p:ph type="sldNum" sz="quarter" idx="10"/>
          </p:nvPr>
        </p:nvSpPr>
        <p:spPr/>
        <p:txBody>
          <a:bodyPr/>
          <a:lstStyle/>
          <a:p>
            <a:fld id="{C790F578-5794-4414-B577-2C818EFB01CD}" type="slidenum">
              <a:rPr lang="nb-NO" smtClean="0"/>
              <a:pPr/>
              <a:t>35</a:t>
            </a:fld>
            <a:endParaRPr lang="nb-NO"/>
          </a:p>
        </p:txBody>
      </p:sp>
    </p:spTree>
    <p:extLst>
      <p:ext uri="{BB962C8B-B14F-4D97-AF65-F5344CB8AC3E}">
        <p14:creationId xmlns:p14="http://schemas.microsoft.com/office/powerpoint/2010/main" val="7547185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txBody>
          <a:bodyPr/>
          <a:lstStyle/>
          <a:p>
            <a:endParaRPr lang="nb-NO"/>
          </a:p>
        </p:txBody>
      </p:sp>
      <p:sp>
        <p:nvSpPr>
          <p:cNvPr id="3" name="Plassholder for notater 2"/>
          <p:cNvSpPr>
            <a:spLocks noGrp="1"/>
          </p:cNvSpPr>
          <p:nvPr>
            <p:ph type="body" idx="1"/>
          </p:nvPr>
        </p:nvSpPr>
        <p:spPr/>
        <p:txBody>
          <a:bodyPr>
            <a:normAutofit/>
          </a:bodyPr>
          <a:lstStyle/>
          <a:p>
            <a:endParaRPr lang="nb-NO" dirty="0"/>
          </a:p>
        </p:txBody>
      </p:sp>
      <p:sp>
        <p:nvSpPr>
          <p:cNvPr id="4" name="Plassholder for lysbildenummer 3"/>
          <p:cNvSpPr>
            <a:spLocks noGrp="1"/>
          </p:cNvSpPr>
          <p:nvPr>
            <p:ph type="sldNum" sz="quarter" idx="10"/>
          </p:nvPr>
        </p:nvSpPr>
        <p:spPr/>
        <p:txBody>
          <a:bodyPr/>
          <a:lstStyle/>
          <a:p>
            <a:fld id="{C790F578-5794-4414-B577-2C818EFB01CD}" type="slidenum">
              <a:rPr lang="nb-NO" smtClean="0"/>
              <a:pPr/>
              <a:t>7</a:t>
            </a:fld>
            <a:endParaRPr lang="nb-NO"/>
          </a:p>
        </p:txBody>
      </p:sp>
    </p:spTree>
    <p:extLst>
      <p:ext uri="{BB962C8B-B14F-4D97-AF65-F5344CB8AC3E}">
        <p14:creationId xmlns:p14="http://schemas.microsoft.com/office/powerpoint/2010/main" val="18800599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txBody>
          <a:bodyPr/>
          <a:lstStyle/>
          <a:p>
            <a:endParaRPr lang="nb-NO"/>
          </a:p>
        </p:txBody>
      </p:sp>
      <p:sp>
        <p:nvSpPr>
          <p:cNvPr id="3" name="Plassholder for notater 2"/>
          <p:cNvSpPr>
            <a:spLocks noGrp="1"/>
          </p:cNvSpPr>
          <p:nvPr>
            <p:ph type="body" idx="1"/>
          </p:nvPr>
        </p:nvSpPr>
        <p:spPr/>
        <p:txBody>
          <a:bodyPr>
            <a:normAutofit/>
          </a:bodyPr>
          <a:lstStyle/>
          <a:p>
            <a:endParaRPr lang="nb-NO" dirty="0"/>
          </a:p>
        </p:txBody>
      </p:sp>
      <p:sp>
        <p:nvSpPr>
          <p:cNvPr id="4" name="Plassholder for lysbildenummer 3"/>
          <p:cNvSpPr>
            <a:spLocks noGrp="1"/>
          </p:cNvSpPr>
          <p:nvPr>
            <p:ph type="sldNum" sz="quarter" idx="10"/>
          </p:nvPr>
        </p:nvSpPr>
        <p:spPr/>
        <p:txBody>
          <a:bodyPr/>
          <a:lstStyle/>
          <a:p>
            <a:fld id="{C790F578-5794-4414-B577-2C818EFB01CD}" type="slidenum">
              <a:rPr lang="nb-NO" smtClean="0"/>
              <a:pPr/>
              <a:t>10</a:t>
            </a:fld>
            <a:endParaRPr lang="nb-NO"/>
          </a:p>
        </p:txBody>
      </p:sp>
    </p:spTree>
    <p:extLst>
      <p:ext uri="{BB962C8B-B14F-4D97-AF65-F5344CB8AC3E}">
        <p14:creationId xmlns:p14="http://schemas.microsoft.com/office/powerpoint/2010/main" val="33117275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txBody>
          <a:bodyPr/>
          <a:lstStyle/>
          <a:p>
            <a:endParaRPr lang="nb-NO"/>
          </a:p>
        </p:txBody>
      </p:sp>
      <p:sp>
        <p:nvSpPr>
          <p:cNvPr id="3" name="Plassholder for notater 2"/>
          <p:cNvSpPr>
            <a:spLocks noGrp="1"/>
          </p:cNvSpPr>
          <p:nvPr>
            <p:ph type="body" idx="1"/>
          </p:nvPr>
        </p:nvSpPr>
        <p:spPr/>
        <p:txBody>
          <a:bodyPr>
            <a:normAutofit/>
          </a:bodyPr>
          <a:lstStyle/>
          <a:p>
            <a:endParaRPr lang="nb-NO" dirty="0"/>
          </a:p>
        </p:txBody>
      </p:sp>
      <p:sp>
        <p:nvSpPr>
          <p:cNvPr id="4" name="Plassholder for lysbildenummer 3"/>
          <p:cNvSpPr>
            <a:spLocks noGrp="1"/>
          </p:cNvSpPr>
          <p:nvPr>
            <p:ph type="sldNum" sz="quarter" idx="10"/>
          </p:nvPr>
        </p:nvSpPr>
        <p:spPr/>
        <p:txBody>
          <a:bodyPr/>
          <a:lstStyle/>
          <a:p>
            <a:fld id="{C790F578-5794-4414-B577-2C818EFB01CD}" type="slidenum">
              <a:rPr lang="nb-NO" smtClean="0"/>
              <a:pPr/>
              <a:t>11</a:t>
            </a:fld>
            <a:endParaRPr lang="nb-NO"/>
          </a:p>
        </p:txBody>
      </p:sp>
    </p:spTree>
    <p:extLst>
      <p:ext uri="{BB962C8B-B14F-4D97-AF65-F5344CB8AC3E}">
        <p14:creationId xmlns:p14="http://schemas.microsoft.com/office/powerpoint/2010/main" val="17471686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7B3C45-9814-BC08-F1DE-548EC233F34B}"/>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0D44582D-663F-B913-5816-8F7C10C8B50C}"/>
              </a:ext>
            </a:extLst>
          </p:cNvPr>
          <p:cNvSpPr>
            <a:spLocks noGrp="1" noRot="1" noChangeAspect="1"/>
          </p:cNvSpPr>
          <p:nvPr>
            <p:ph type="sldImg"/>
          </p:nvPr>
        </p:nvSpPr>
        <p:spPr/>
        <p:txBody>
          <a:bodyPr/>
          <a:lstStyle/>
          <a:p>
            <a:endParaRPr lang="nb-NO"/>
          </a:p>
        </p:txBody>
      </p:sp>
      <p:sp>
        <p:nvSpPr>
          <p:cNvPr id="3" name="Plassholder for notater 2">
            <a:extLst>
              <a:ext uri="{FF2B5EF4-FFF2-40B4-BE49-F238E27FC236}">
                <a16:creationId xmlns:a16="http://schemas.microsoft.com/office/drawing/2014/main" id="{A402730F-5066-EFBB-60C4-FCEA26DF5CC9}"/>
              </a:ext>
            </a:extLst>
          </p:cNvPr>
          <p:cNvSpPr>
            <a:spLocks noGrp="1"/>
          </p:cNvSpPr>
          <p:nvPr>
            <p:ph type="body" idx="1"/>
          </p:nvPr>
        </p:nvSpPr>
        <p:spPr/>
        <p:txBody>
          <a:bodyPr>
            <a:normAutofit/>
          </a:bodyPr>
          <a:lstStyle/>
          <a:p>
            <a:endParaRPr lang="nb-NO" dirty="0"/>
          </a:p>
        </p:txBody>
      </p:sp>
      <p:sp>
        <p:nvSpPr>
          <p:cNvPr id="4" name="Plassholder for lysbildenummer 3">
            <a:extLst>
              <a:ext uri="{FF2B5EF4-FFF2-40B4-BE49-F238E27FC236}">
                <a16:creationId xmlns:a16="http://schemas.microsoft.com/office/drawing/2014/main" id="{F9A57233-4921-DC0B-16A0-6F6CA7521570}"/>
              </a:ext>
            </a:extLst>
          </p:cNvPr>
          <p:cNvSpPr>
            <a:spLocks noGrp="1"/>
          </p:cNvSpPr>
          <p:nvPr>
            <p:ph type="sldNum" sz="quarter" idx="10"/>
          </p:nvPr>
        </p:nvSpPr>
        <p:spPr/>
        <p:txBody>
          <a:bodyPr/>
          <a:lstStyle/>
          <a:p>
            <a:fld id="{C790F578-5794-4414-B577-2C818EFB01CD}" type="slidenum">
              <a:rPr lang="nb-NO" smtClean="0"/>
              <a:pPr/>
              <a:t>12</a:t>
            </a:fld>
            <a:endParaRPr lang="nb-NO"/>
          </a:p>
        </p:txBody>
      </p:sp>
    </p:spTree>
    <p:extLst>
      <p:ext uri="{BB962C8B-B14F-4D97-AF65-F5344CB8AC3E}">
        <p14:creationId xmlns:p14="http://schemas.microsoft.com/office/powerpoint/2010/main" val="15193962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77C8F8-5C17-7AA3-F033-9917E8FF7133}"/>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4D8A6D03-1B08-9542-0681-2E4AE252285A}"/>
              </a:ext>
            </a:extLst>
          </p:cNvPr>
          <p:cNvSpPr>
            <a:spLocks noGrp="1" noRot="1" noChangeAspect="1"/>
          </p:cNvSpPr>
          <p:nvPr>
            <p:ph type="sldImg"/>
          </p:nvPr>
        </p:nvSpPr>
        <p:spPr/>
        <p:txBody>
          <a:bodyPr/>
          <a:lstStyle/>
          <a:p>
            <a:endParaRPr lang="nb-NO"/>
          </a:p>
        </p:txBody>
      </p:sp>
      <p:sp>
        <p:nvSpPr>
          <p:cNvPr id="3" name="Plassholder for notater 2">
            <a:extLst>
              <a:ext uri="{FF2B5EF4-FFF2-40B4-BE49-F238E27FC236}">
                <a16:creationId xmlns:a16="http://schemas.microsoft.com/office/drawing/2014/main" id="{C4E636E4-DA70-576D-574C-841B60D514D7}"/>
              </a:ext>
            </a:extLst>
          </p:cNvPr>
          <p:cNvSpPr>
            <a:spLocks noGrp="1"/>
          </p:cNvSpPr>
          <p:nvPr>
            <p:ph type="body" idx="1"/>
          </p:nvPr>
        </p:nvSpPr>
        <p:spPr/>
        <p:txBody>
          <a:bodyPr>
            <a:normAutofit/>
          </a:bodyPr>
          <a:lstStyle/>
          <a:p>
            <a:endParaRPr lang="nb-NO" dirty="0"/>
          </a:p>
        </p:txBody>
      </p:sp>
      <p:sp>
        <p:nvSpPr>
          <p:cNvPr id="4" name="Plassholder for lysbildenummer 3">
            <a:extLst>
              <a:ext uri="{FF2B5EF4-FFF2-40B4-BE49-F238E27FC236}">
                <a16:creationId xmlns:a16="http://schemas.microsoft.com/office/drawing/2014/main" id="{FE967C90-6FDD-711D-C7A6-6595FACB7EC8}"/>
              </a:ext>
            </a:extLst>
          </p:cNvPr>
          <p:cNvSpPr>
            <a:spLocks noGrp="1"/>
          </p:cNvSpPr>
          <p:nvPr>
            <p:ph type="sldNum" sz="quarter" idx="10"/>
          </p:nvPr>
        </p:nvSpPr>
        <p:spPr/>
        <p:txBody>
          <a:bodyPr/>
          <a:lstStyle/>
          <a:p>
            <a:fld id="{C790F578-5794-4414-B577-2C818EFB01CD}" type="slidenum">
              <a:rPr lang="nb-NO" smtClean="0"/>
              <a:pPr/>
              <a:t>14</a:t>
            </a:fld>
            <a:endParaRPr lang="nb-NO"/>
          </a:p>
        </p:txBody>
      </p:sp>
    </p:spTree>
    <p:extLst>
      <p:ext uri="{BB962C8B-B14F-4D97-AF65-F5344CB8AC3E}">
        <p14:creationId xmlns:p14="http://schemas.microsoft.com/office/powerpoint/2010/main" val="30188168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791BA9-DC7F-5F9B-19A5-605701E09564}"/>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E7C911F7-DE31-E0E9-A79A-37345EA6466B}"/>
              </a:ext>
            </a:extLst>
          </p:cNvPr>
          <p:cNvSpPr>
            <a:spLocks noGrp="1" noRot="1" noChangeAspect="1"/>
          </p:cNvSpPr>
          <p:nvPr>
            <p:ph type="sldImg"/>
          </p:nvPr>
        </p:nvSpPr>
        <p:spPr/>
        <p:txBody>
          <a:bodyPr/>
          <a:lstStyle/>
          <a:p>
            <a:endParaRPr lang="nb-NO"/>
          </a:p>
        </p:txBody>
      </p:sp>
      <p:sp>
        <p:nvSpPr>
          <p:cNvPr id="3" name="Plassholder for notater 2">
            <a:extLst>
              <a:ext uri="{FF2B5EF4-FFF2-40B4-BE49-F238E27FC236}">
                <a16:creationId xmlns:a16="http://schemas.microsoft.com/office/drawing/2014/main" id="{3D411B25-DB19-D361-31C9-FC712AEB9EAE}"/>
              </a:ext>
            </a:extLst>
          </p:cNvPr>
          <p:cNvSpPr>
            <a:spLocks noGrp="1"/>
          </p:cNvSpPr>
          <p:nvPr>
            <p:ph type="body" idx="1"/>
          </p:nvPr>
        </p:nvSpPr>
        <p:spPr/>
        <p:txBody>
          <a:bodyPr>
            <a:normAutofit/>
          </a:bodyPr>
          <a:lstStyle/>
          <a:p>
            <a:endParaRPr lang="nb-NO" dirty="0"/>
          </a:p>
        </p:txBody>
      </p:sp>
      <p:sp>
        <p:nvSpPr>
          <p:cNvPr id="4" name="Plassholder for lysbildenummer 3">
            <a:extLst>
              <a:ext uri="{FF2B5EF4-FFF2-40B4-BE49-F238E27FC236}">
                <a16:creationId xmlns:a16="http://schemas.microsoft.com/office/drawing/2014/main" id="{66362107-CD17-7F5E-87B4-C5470DC4BB67}"/>
              </a:ext>
            </a:extLst>
          </p:cNvPr>
          <p:cNvSpPr>
            <a:spLocks noGrp="1"/>
          </p:cNvSpPr>
          <p:nvPr>
            <p:ph type="sldNum" sz="quarter" idx="10"/>
          </p:nvPr>
        </p:nvSpPr>
        <p:spPr/>
        <p:txBody>
          <a:bodyPr/>
          <a:lstStyle/>
          <a:p>
            <a:fld id="{C790F578-5794-4414-B577-2C818EFB01CD}" type="slidenum">
              <a:rPr lang="nb-NO" smtClean="0"/>
              <a:pPr/>
              <a:t>15</a:t>
            </a:fld>
            <a:endParaRPr lang="nb-NO"/>
          </a:p>
        </p:txBody>
      </p:sp>
    </p:spTree>
    <p:extLst>
      <p:ext uri="{BB962C8B-B14F-4D97-AF65-F5344CB8AC3E}">
        <p14:creationId xmlns:p14="http://schemas.microsoft.com/office/powerpoint/2010/main" val="3677472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txBody>
          <a:bodyPr/>
          <a:lstStyle/>
          <a:p>
            <a:endParaRPr lang="nb-NO"/>
          </a:p>
        </p:txBody>
      </p:sp>
      <p:sp>
        <p:nvSpPr>
          <p:cNvPr id="3" name="Plassholder for notater 2"/>
          <p:cNvSpPr>
            <a:spLocks noGrp="1"/>
          </p:cNvSpPr>
          <p:nvPr>
            <p:ph type="body" idx="1"/>
          </p:nvPr>
        </p:nvSpPr>
        <p:spPr/>
        <p:txBody>
          <a:bodyPr>
            <a:normAutofit/>
          </a:bodyPr>
          <a:lstStyle/>
          <a:p>
            <a:endParaRPr lang="nb-NO" dirty="0"/>
          </a:p>
        </p:txBody>
      </p:sp>
      <p:sp>
        <p:nvSpPr>
          <p:cNvPr id="4" name="Plassholder for lysbildenummer 3"/>
          <p:cNvSpPr>
            <a:spLocks noGrp="1"/>
          </p:cNvSpPr>
          <p:nvPr>
            <p:ph type="sldNum" sz="quarter" idx="10"/>
          </p:nvPr>
        </p:nvSpPr>
        <p:spPr/>
        <p:txBody>
          <a:bodyPr/>
          <a:lstStyle/>
          <a:p>
            <a:fld id="{C790F578-5794-4414-B577-2C818EFB01CD}" type="slidenum">
              <a:rPr lang="nb-NO" smtClean="0"/>
              <a:pPr/>
              <a:t>17</a:t>
            </a:fld>
            <a:endParaRPr lang="nb-NO"/>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EDF6E3D-B6FE-7D50-4F28-E3A1049D0861}"/>
              </a:ext>
            </a:extLst>
          </p:cNvPr>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p>
        </p:txBody>
      </p:sp>
      <p:sp>
        <p:nvSpPr>
          <p:cNvPr id="3" name="Undertittel 2">
            <a:extLst>
              <a:ext uri="{FF2B5EF4-FFF2-40B4-BE49-F238E27FC236}">
                <a16:creationId xmlns:a16="http://schemas.microsoft.com/office/drawing/2014/main" id="{5FE9B9C5-22A7-905B-807E-46CD87E0472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id="{3B03B990-5025-93C3-3CE0-6BAA206F050A}"/>
              </a:ext>
            </a:extLst>
          </p:cNvPr>
          <p:cNvSpPr>
            <a:spLocks noGrp="1"/>
          </p:cNvSpPr>
          <p:nvPr>
            <p:ph type="dt" sz="half" idx="10"/>
          </p:nvPr>
        </p:nvSpPr>
        <p:spPr/>
        <p:txBody>
          <a:bodyPr/>
          <a:lstStyle/>
          <a:p>
            <a:fld id="{A11A2E22-965F-440C-9509-6CFE19912403}" type="datetimeFigureOut">
              <a:rPr lang="nb-NO" smtClean="0"/>
              <a:t>09.12.2025</a:t>
            </a:fld>
            <a:endParaRPr lang="nb-NO"/>
          </a:p>
        </p:txBody>
      </p:sp>
      <p:sp>
        <p:nvSpPr>
          <p:cNvPr id="5" name="Plassholder for bunntekst 4">
            <a:extLst>
              <a:ext uri="{FF2B5EF4-FFF2-40B4-BE49-F238E27FC236}">
                <a16:creationId xmlns:a16="http://schemas.microsoft.com/office/drawing/2014/main" id="{E1DE8CF5-ED5F-1820-683E-89FFBB2422D6}"/>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61FD2528-736D-80D9-714F-4E9EFF8BE3B3}"/>
              </a:ext>
            </a:extLst>
          </p:cNvPr>
          <p:cNvSpPr>
            <a:spLocks noGrp="1"/>
          </p:cNvSpPr>
          <p:nvPr>
            <p:ph type="sldNum" sz="quarter" idx="12"/>
          </p:nvPr>
        </p:nvSpPr>
        <p:spPr/>
        <p:txBody>
          <a:bodyPr/>
          <a:lstStyle/>
          <a:p>
            <a:fld id="{C90937BC-9E5B-41E5-9966-0E502E6A7578}" type="slidenum">
              <a:rPr lang="nb-NO" smtClean="0"/>
              <a:t>‹#›</a:t>
            </a:fld>
            <a:endParaRPr lang="nb-NO"/>
          </a:p>
        </p:txBody>
      </p:sp>
    </p:spTree>
    <p:extLst>
      <p:ext uri="{BB962C8B-B14F-4D97-AF65-F5344CB8AC3E}">
        <p14:creationId xmlns:p14="http://schemas.microsoft.com/office/powerpoint/2010/main" val="26553278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4BCCDDA-EA3F-7BB7-5FA8-712D6580F15F}"/>
              </a:ext>
            </a:extLst>
          </p:cNvPr>
          <p:cNvSpPr>
            <a:spLocks noGrp="1"/>
          </p:cNvSpPr>
          <p:nvPr>
            <p:ph type="title"/>
          </p:nvPr>
        </p:nvSpPr>
        <p:spPr/>
        <p:txBody>
          <a:bodyPr/>
          <a:lstStyle/>
          <a:p>
            <a:r>
              <a:rPr lang="nb-NO"/>
              <a:t>Klikk for å redigere tittelstil</a:t>
            </a:r>
          </a:p>
        </p:txBody>
      </p:sp>
      <p:sp>
        <p:nvSpPr>
          <p:cNvPr id="3" name="Plassholder for loddrett tekst 2">
            <a:extLst>
              <a:ext uri="{FF2B5EF4-FFF2-40B4-BE49-F238E27FC236}">
                <a16:creationId xmlns:a16="http://schemas.microsoft.com/office/drawing/2014/main" id="{3F6F396B-A23F-D9B8-6192-90494135C75A}"/>
              </a:ext>
            </a:extLst>
          </p:cNvPr>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18F0854F-AD03-B048-D466-B9DCF70354E9}"/>
              </a:ext>
            </a:extLst>
          </p:cNvPr>
          <p:cNvSpPr>
            <a:spLocks noGrp="1"/>
          </p:cNvSpPr>
          <p:nvPr>
            <p:ph type="dt" sz="half" idx="10"/>
          </p:nvPr>
        </p:nvSpPr>
        <p:spPr/>
        <p:txBody>
          <a:bodyPr/>
          <a:lstStyle/>
          <a:p>
            <a:fld id="{A11A2E22-965F-440C-9509-6CFE19912403}" type="datetimeFigureOut">
              <a:rPr lang="nb-NO" smtClean="0"/>
              <a:t>09.12.2025</a:t>
            </a:fld>
            <a:endParaRPr lang="nb-NO"/>
          </a:p>
        </p:txBody>
      </p:sp>
      <p:sp>
        <p:nvSpPr>
          <p:cNvPr id="5" name="Plassholder for bunntekst 4">
            <a:extLst>
              <a:ext uri="{FF2B5EF4-FFF2-40B4-BE49-F238E27FC236}">
                <a16:creationId xmlns:a16="http://schemas.microsoft.com/office/drawing/2014/main" id="{A6E0124A-A3D3-8197-FD0B-53FFE257AFEF}"/>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5DBA0AB4-3F7A-CD99-E147-AD8ADD3192F9}"/>
              </a:ext>
            </a:extLst>
          </p:cNvPr>
          <p:cNvSpPr>
            <a:spLocks noGrp="1"/>
          </p:cNvSpPr>
          <p:nvPr>
            <p:ph type="sldNum" sz="quarter" idx="12"/>
          </p:nvPr>
        </p:nvSpPr>
        <p:spPr/>
        <p:txBody>
          <a:bodyPr/>
          <a:lstStyle/>
          <a:p>
            <a:fld id="{C90937BC-9E5B-41E5-9966-0E502E6A7578}" type="slidenum">
              <a:rPr lang="nb-NO" smtClean="0"/>
              <a:t>‹#›</a:t>
            </a:fld>
            <a:endParaRPr lang="nb-NO"/>
          </a:p>
        </p:txBody>
      </p:sp>
    </p:spTree>
    <p:extLst>
      <p:ext uri="{BB962C8B-B14F-4D97-AF65-F5344CB8AC3E}">
        <p14:creationId xmlns:p14="http://schemas.microsoft.com/office/powerpoint/2010/main" val="19977738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a:extLst>
              <a:ext uri="{FF2B5EF4-FFF2-40B4-BE49-F238E27FC236}">
                <a16:creationId xmlns:a16="http://schemas.microsoft.com/office/drawing/2014/main" id="{6526C7DD-4CB2-F32B-6821-C0E40FEBBEF8}"/>
              </a:ext>
            </a:extLst>
          </p:cNvPr>
          <p:cNvSpPr>
            <a:spLocks noGrp="1"/>
          </p:cNvSpPr>
          <p:nvPr>
            <p:ph type="title" orient="vert"/>
          </p:nvPr>
        </p:nvSpPr>
        <p:spPr>
          <a:xfrm>
            <a:off x="8724900" y="365125"/>
            <a:ext cx="2628900" cy="5811838"/>
          </a:xfrm>
        </p:spPr>
        <p:txBody>
          <a:bodyPr vert="eaVert"/>
          <a:lstStyle/>
          <a:p>
            <a:r>
              <a:rPr lang="nb-NO"/>
              <a:t>Klikk for å redigere tittelstil</a:t>
            </a:r>
          </a:p>
        </p:txBody>
      </p:sp>
      <p:sp>
        <p:nvSpPr>
          <p:cNvPr id="3" name="Plassholder for loddrett tekst 2">
            <a:extLst>
              <a:ext uri="{FF2B5EF4-FFF2-40B4-BE49-F238E27FC236}">
                <a16:creationId xmlns:a16="http://schemas.microsoft.com/office/drawing/2014/main" id="{2D1F2BB6-56DC-B1D3-FFE8-4FE4CAE68FA5}"/>
              </a:ext>
            </a:extLst>
          </p:cNvPr>
          <p:cNvSpPr>
            <a:spLocks noGrp="1"/>
          </p:cNvSpPr>
          <p:nvPr>
            <p:ph type="body" orient="vert" idx="1"/>
          </p:nvPr>
        </p:nvSpPr>
        <p:spPr>
          <a:xfrm>
            <a:off x="838200" y="365125"/>
            <a:ext cx="7734300" cy="5811838"/>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FE942C5A-9BA5-512D-57AD-778D4E5283C9}"/>
              </a:ext>
            </a:extLst>
          </p:cNvPr>
          <p:cNvSpPr>
            <a:spLocks noGrp="1"/>
          </p:cNvSpPr>
          <p:nvPr>
            <p:ph type="dt" sz="half" idx="10"/>
          </p:nvPr>
        </p:nvSpPr>
        <p:spPr/>
        <p:txBody>
          <a:bodyPr/>
          <a:lstStyle/>
          <a:p>
            <a:fld id="{A11A2E22-965F-440C-9509-6CFE19912403}" type="datetimeFigureOut">
              <a:rPr lang="nb-NO" smtClean="0"/>
              <a:t>09.12.2025</a:t>
            </a:fld>
            <a:endParaRPr lang="nb-NO"/>
          </a:p>
        </p:txBody>
      </p:sp>
      <p:sp>
        <p:nvSpPr>
          <p:cNvPr id="5" name="Plassholder for bunntekst 4">
            <a:extLst>
              <a:ext uri="{FF2B5EF4-FFF2-40B4-BE49-F238E27FC236}">
                <a16:creationId xmlns:a16="http://schemas.microsoft.com/office/drawing/2014/main" id="{298DD664-3C45-BF54-64F4-9B3F186BD103}"/>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E56110BF-AA75-B326-6FD6-403DFBF623EA}"/>
              </a:ext>
            </a:extLst>
          </p:cNvPr>
          <p:cNvSpPr>
            <a:spLocks noGrp="1"/>
          </p:cNvSpPr>
          <p:nvPr>
            <p:ph type="sldNum" sz="quarter" idx="12"/>
          </p:nvPr>
        </p:nvSpPr>
        <p:spPr/>
        <p:txBody>
          <a:bodyPr/>
          <a:lstStyle/>
          <a:p>
            <a:fld id="{C90937BC-9E5B-41E5-9966-0E502E6A7578}" type="slidenum">
              <a:rPr lang="nb-NO" smtClean="0"/>
              <a:t>‹#›</a:t>
            </a:fld>
            <a:endParaRPr lang="nb-NO"/>
          </a:p>
        </p:txBody>
      </p:sp>
    </p:spTree>
    <p:extLst>
      <p:ext uri="{BB962C8B-B14F-4D97-AF65-F5344CB8AC3E}">
        <p14:creationId xmlns:p14="http://schemas.microsoft.com/office/powerpoint/2010/main" val="4617548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8CC718E-000C-D8C1-CE14-E507F603A246}"/>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44002DB6-80F0-62D8-6EB6-DB398ADB4A8E}"/>
              </a:ext>
            </a:extLst>
          </p:cNvPr>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EE2D27C9-68E1-99B6-D2C5-76F52D561073}"/>
              </a:ext>
            </a:extLst>
          </p:cNvPr>
          <p:cNvSpPr>
            <a:spLocks noGrp="1"/>
          </p:cNvSpPr>
          <p:nvPr>
            <p:ph type="dt" sz="half" idx="10"/>
          </p:nvPr>
        </p:nvSpPr>
        <p:spPr/>
        <p:txBody>
          <a:bodyPr/>
          <a:lstStyle/>
          <a:p>
            <a:fld id="{A11A2E22-965F-440C-9509-6CFE19912403}" type="datetimeFigureOut">
              <a:rPr lang="nb-NO" smtClean="0"/>
              <a:t>09.12.2025</a:t>
            </a:fld>
            <a:endParaRPr lang="nb-NO"/>
          </a:p>
        </p:txBody>
      </p:sp>
      <p:sp>
        <p:nvSpPr>
          <p:cNvPr id="5" name="Plassholder for bunntekst 4">
            <a:extLst>
              <a:ext uri="{FF2B5EF4-FFF2-40B4-BE49-F238E27FC236}">
                <a16:creationId xmlns:a16="http://schemas.microsoft.com/office/drawing/2014/main" id="{9FAA351E-CFAA-7720-BCE4-49473E6508FE}"/>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8BD2E7B4-8BA4-262A-06E1-FDAF07ABE31B}"/>
              </a:ext>
            </a:extLst>
          </p:cNvPr>
          <p:cNvSpPr>
            <a:spLocks noGrp="1"/>
          </p:cNvSpPr>
          <p:nvPr>
            <p:ph type="sldNum" sz="quarter" idx="12"/>
          </p:nvPr>
        </p:nvSpPr>
        <p:spPr/>
        <p:txBody>
          <a:bodyPr/>
          <a:lstStyle/>
          <a:p>
            <a:fld id="{C90937BC-9E5B-41E5-9966-0E502E6A7578}" type="slidenum">
              <a:rPr lang="nb-NO" smtClean="0"/>
              <a:t>‹#›</a:t>
            </a:fld>
            <a:endParaRPr lang="nb-NO"/>
          </a:p>
        </p:txBody>
      </p:sp>
    </p:spTree>
    <p:extLst>
      <p:ext uri="{BB962C8B-B14F-4D97-AF65-F5344CB8AC3E}">
        <p14:creationId xmlns:p14="http://schemas.microsoft.com/office/powerpoint/2010/main" val="20764590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11AE95A-3910-7864-4B28-91E385ABAEBC}"/>
              </a:ext>
            </a:extLst>
          </p:cNvPr>
          <p:cNvSpPr>
            <a:spLocks noGrp="1"/>
          </p:cNvSpPr>
          <p:nvPr>
            <p:ph type="title"/>
          </p:nvPr>
        </p:nvSpPr>
        <p:spPr>
          <a:xfrm>
            <a:off x="831850" y="1709738"/>
            <a:ext cx="10515600" cy="2852737"/>
          </a:xfrm>
        </p:spPr>
        <p:txBody>
          <a:bodyPr anchor="b"/>
          <a:lstStyle>
            <a:lvl1pPr>
              <a:defRPr sz="6000"/>
            </a:lvl1pPr>
          </a:lstStyle>
          <a:p>
            <a:r>
              <a:rPr lang="nb-NO"/>
              <a:t>Klikk for å redigere tittelstil</a:t>
            </a:r>
          </a:p>
        </p:txBody>
      </p:sp>
      <p:sp>
        <p:nvSpPr>
          <p:cNvPr id="3" name="Plassholder for tekst 2">
            <a:extLst>
              <a:ext uri="{FF2B5EF4-FFF2-40B4-BE49-F238E27FC236}">
                <a16:creationId xmlns:a16="http://schemas.microsoft.com/office/drawing/2014/main" id="{CD24A1F4-D13F-C537-732A-3AE066CF145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A2573784-2C37-546A-B1FB-3358943CB7D5}"/>
              </a:ext>
            </a:extLst>
          </p:cNvPr>
          <p:cNvSpPr>
            <a:spLocks noGrp="1"/>
          </p:cNvSpPr>
          <p:nvPr>
            <p:ph type="dt" sz="half" idx="10"/>
          </p:nvPr>
        </p:nvSpPr>
        <p:spPr/>
        <p:txBody>
          <a:bodyPr/>
          <a:lstStyle/>
          <a:p>
            <a:fld id="{A11A2E22-965F-440C-9509-6CFE19912403}" type="datetimeFigureOut">
              <a:rPr lang="nb-NO" smtClean="0"/>
              <a:t>09.12.2025</a:t>
            </a:fld>
            <a:endParaRPr lang="nb-NO"/>
          </a:p>
        </p:txBody>
      </p:sp>
      <p:sp>
        <p:nvSpPr>
          <p:cNvPr id="5" name="Plassholder for bunntekst 4">
            <a:extLst>
              <a:ext uri="{FF2B5EF4-FFF2-40B4-BE49-F238E27FC236}">
                <a16:creationId xmlns:a16="http://schemas.microsoft.com/office/drawing/2014/main" id="{DFFA5057-4819-2F2F-0E97-FC022448EEF5}"/>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4DE298BE-795A-19B1-74CE-45F16FBE91C4}"/>
              </a:ext>
            </a:extLst>
          </p:cNvPr>
          <p:cNvSpPr>
            <a:spLocks noGrp="1"/>
          </p:cNvSpPr>
          <p:nvPr>
            <p:ph type="sldNum" sz="quarter" idx="12"/>
          </p:nvPr>
        </p:nvSpPr>
        <p:spPr/>
        <p:txBody>
          <a:bodyPr/>
          <a:lstStyle/>
          <a:p>
            <a:fld id="{C90937BC-9E5B-41E5-9966-0E502E6A7578}" type="slidenum">
              <a:rPr lang="nb-NO" smtClean="0"/>
              <a:t>‹#›</a:t>
            </a:fld>
            <a:endParaRPr lang="nb-NO"/>
          </a:p>
        </p:txBody>
      </p:sp>
    </p:spTree>
    <p:extLst>
      <p:ext uri="{BB962C8B-B14F-4D97-AF65-F5344CB8AC3E}">
        <p14:creationId xmlns:p14="http://schemas.microsoft.com/office/powerpoint/2010/main" val="9829721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48AC93D-923A-AC47-62AC-B234113FF5CE}"/>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A2283828-24E9-ECD9-B694-9A218733D569}"/>
              </a:ext>
            </a:extLst>
          </p:cNvPr>
          <p:cNvSpPr>
            <a:spLocks noGrp="1"/>
          </p:cNvSpPr>
          <p:nvPr>
            <p:ph sz="half" idx="1"/>
          </p:nvPr>
        </p:nvSpPr>
        <p:spPr>
          <a:xfrm>
            <a:off x="838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7D061876-7757-C6BE-ED41-13A999BDF618}"/>
              </a:ext>
            </a:extLst>
          </p:cNvPr>
          <p:cNvSpPr>
            <a:spLocks noGrp="1"/>
          </p:cNvSpPr>
          <p:nvPr>
            <p:ph sz="half" idx="2"/>
          </p:nvPr>
        </p:nvSpPr>
        <p:spPr>
          <a:xfrm>
            <a:off x="6172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a:extLst>
              <a:ext uri="{FF2B5EF4-FFF2-40B4-BE49-F238E27FC236}">
                <a16:creationId xmlns:a16="http://schemas.microsoft.com/office/drawing/2014/main" id="{58B84C68-1892-70D5-7FC9-022C2C1D12CE}"/>
              </a:ext>
            </a:extLst>
          </p:cNvPr>
          <p:cNvSpPr>
            <a:spLocks noGrp="1"/>
          </p:cNvSpPr>
          <p:nvPr>
            <p:ph type="dt" sz="half" idx="10"/>
          </p:nvPr>
        </p:nvSpPr>
        <p:spPr/>
        <p:txBody>
          <a:bodyPr/>
          <a:lstStyle/>
          <a:p>
            <a:fld id="{A11A2E22-965F-440C-9509-6CFE19912403}" type="datetimeFigureOut">
              <a:rPr lang="nb-NO" smtClean="0"/>
              <a:t>09.12.2025</a:t>
            </a:fld>
            <a:endParaRPr lang="nb-NO"/>
          </a:p>
        </p:txBody>
      </p:sp>
      <p:sp>
        <p:nvSpPr>
          <p:cNvPr id="6" name="Plassholder for bunntekst 5">
            <a:extLst>
              <a:ext uri="{FF2B5EF4-FFF2-40B4-BE49-F238E27FC236}">
                <a16:creationId xmlns:a16="http://schemas.microsoft.com/office/drawing/2014/main" id="{5F273BCE-2F41-57B0-C871-3791532B218E}"/>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3EB22934-5709-AF71-D8B4-0467DBEE08AD}"/>
              </a:ext>
            </a:extLst>
          </p:cNvPr>
          <p:cNvSpPr>
            <a:spLocks noGrp="1"/>
          </p:cNvSpPr>
          <p:nvPr>
            <p:ph type="sldNum" sz="quarter" idx="12"/>
          </p:nvPr>
        </p:nvSpPr>
        <p:spPr/>
        <p:txBody>
          <a:bodyPr/>
          <a:lstStyle/>
          <a:p>
            <a:fld id="{C90937BC-9E5B-41E5-9966-0E502E6A7578}" type="slidenum">
              <a:rPr lang="nb-NO" smtClean="0"/>
              <a:t>‹#›</a:t>
            </a:fld>
            <a:endParaRPr lang="nb-NO"/>
          </a:p>
        </p:txBody>
      </p:sp>
    </p:spTree>
    <p:extLst>
      <p:ext uri="{BB962C8B-B14F-4D97-AF65-F5344CB8AC3E}">
        <p14:creationId xmlns:p14="http://schemas.microsoft.com/office/powerpoint/2010/main" val="10168393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92A9D42-C928-1647-08EE-3CDA0C81EB64}"/>
              </a:ext>
            </a:extLst>
          </p:cNvPr>
          <p:cNvSpPr>
            <a:spLocks noGrp="1"/>
          </p:cNvSpPr>
          <p:nvPr>
            <p:ph type="title"/>
          </p:nvPr>
        </p:nvSpPr>
        <p:spPr>
          <a:xfrm>
            <a:off x="839788" y="365125"/>
            <a:ext cx="10515600" cy="1325563"/>
          </a:xfrm>
        </p:spPr>
        <p:txBody>
          <a:bodyPr/>
          <a:lstStyle/>
          <a:p>
            <a:r>
              <a:rPr lang="nb-NO"/>
              <a:t>Klikk for å redigere tittelstil</a:t>
            </a:r>
          </a:p>
        </p:txBody>
      </p:sp>
      <p:sp>
        <p:nvSpPr>
          <p:cNvPr id="3" name="Plassholder for tekst 2">
            <a:extLst>
              <a:ext uri="{FF2B5EF4-FFF2-40B4-BE49-F238E27FC236}">
                <a16:creationId xmlns:a16="http://schemas.microsoft.com/office/drawing/2014/main" id="{ADBCFC84-9F59-0044-5C42-2D816EB60B8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a:extLst>
              <a:ext uri="{FF2B5EF4-FFF2-40B4-BE49-F238E27FC236}">
                <a16:creationId xmlns:a16="http://schemas.microsoft.com/office/drawing/2014/main" id="{578A302D-DEB1-EFDD-B59E-2B942A4E52EC}"/>
              </a:ext>
            </a:extLst>
          </p:cNvPr>
          <p:cNvSpPr>
            <a:spLocks noGrp="1"/>
          </p:cNvSpPr>
          <p:nvPr>
            <p:ph sz="half" idx="2"/>
          </p:nvPr>
        </p:nvSpPr>
        <p:spPr>
          <a:xfrm>
            <a:off x="839788" y="2505075"/>
            <a:ext cx="5157787"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a:extLst>
              <a:ext uri="{FF2B5EF4-FFF2-40B4-BE49-F238E27FC236}">
                <a16:creationId xmlns:a16="http://schemas.microsoft.com/office/drawing/2014/main" id="{9201B6CC-7125-5B78-49E6-B9455BCA873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a:extLst>
              <a:ext uri="{FF2B5EF4-FFF2-40B4-BE49-F238E27FC236}">
                <a16:creationId xmlns:a16="http://schemas.microsoft.com/office/drawing/2014/main" id="{D9D8512B-D221-2726-7204-17A547C3F3A9}"/>
              </a:ext>
            </a:extLst>
          </p:cNvPr>
          <p:cNvSpPr>
            <a:spLocks noGrp="1"/>
          </p:cNvSpPr>
          <p:nvPr>
            <p:ph sz="quarter" idx="4"/>
          </p:nvPr>
        </p:nvSpPr>
        <p:spPr>
          <a:xfrm>
            <a:off x="6172200" y="2505075"/>
            <a:ext cx="5183188"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a:extLst>
              <a:ext uri="{FF2B5EF4-FFF2-40B4-BE49-F238E27FC236}">
                <a16:creationId xmlns:a16="http://schemas.microsoft.com/office/drawing/2014/main" id="{4AABC604-50D8-50AE-5AEB-13A744799659}"/>
              </a:ext>
            </a:extLst>
          </p:cNvPr>
          <p:cNvSpPr>
            <a:spLocks noGrp="1"/>
          </p:cNvSpPr>
          <p:nvPr>
            <p:ph type="dt" sz="half" idx="10"/>
          </p:nvPr>
        </p:nvSpPr>
        <p:spPr/>
        <p:txBody>
          <a:bodyPr/>
          <a:lstStyle/>
          <a:p>
            <a:fld id="{A11A2E22-965F-440C-9509-6CFE19912403}" type="datetimeFigureOut">
              <a:rPr lang="nb-NO" smtClean="0"/>
              <a:t>09.12.2025</a:t>
            </a:fld>
            <a:endParaRPr lang="nb-NO"/>
          </a:p>
        </p:txBody>
      </p:sp>
      <p:sp>
        <p:nvSpPr>
          <p:cNvPr id="8" name="Plassholder for bunntekst 7">
            <a:extLst>
              <a:ext uri="{FF2B5EF4-FFF2-40B4-BE49-F238E27FC236}">
                <a16:creationId xmlns:a16="http://schemas.microsoft.com/office/drawing/2014/main" id="{2030E11D-5447-EE7E-F156-1217B52845FC}"/>
              </a:ext>
            </a:extLst>
          </p:cNvPr>
          <p:cNvSpPr>
            <a:spLocks noGrp="1"/>
          </p:cNvSpPr>
          <p:nvPr>
            <p:ph type="ftr" sz="quarter" idx="11"/>
          </p:nvPr>
        </p:nvSpPr>
        <p:spPr/>
        <p:txBody>
          <a:bodyPr/>
          <a:lstStyle/>
          <a:p>
            <a:endParaRPr lang="nb-NO"/>
          </a:p>
        </p:txBody>
      </p:sp>
      <p:sp>
        <p:nvSpPr>
          <p:cNvPr id="9" name="Plassholder for lysbildenummer 8">
            <a:extLst>
              <a:ext uri="{FF2B5EF4-FFF2-40B4-BE49-F238E27FC236}">
                <a16:creationId xmlns:a16="http://schemas.microsoft.com/office/drawing/2014/main" id="{07A9FD19-7C6A-9BAC-A47E-C8CD22D12868}"/>
              </a:ext>
            </a:extLst>
          </p:cNvPr>
          <p:cNvSpPr>
            <a:spLocks noGrp="1"/>
          </p:cNvSpPr>
          <p:nvPr>
            <p:ph type="sldNum" sz="quarter" idx="12"/>
          </p:nvPr>
        </p:nvSpPr>
        <p:spPr/>
        <p:txBody>
          <a:bodyPr/>
          <a:lstStyle/>
          <a:p>
            <a:fld id="{C90937BC-9E5B-41E5-9966-0E502E6A7578}" type="slidenum">
              <a:rPr lang="nb-NO" smtClean="0"/>
              <a:t>‹#›</a:t>
            </a:fld>
            <a:endParaRPr lang="nb-NO"/>
          </a:p>
        </p:txBody>
      </p:sp>
    </p:spTree>
    <p:extLst>
      <p:ext uri="{BB962C8B-B14F-4D97-AF65-F5344CB8AC3E}">
        <p14:creationId xmlns:p14="http://schemas.microsoft.com/office/powerpoint/2010/main" val="39560649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8B3339D-93B3-084B-E7BC-7DDB487C4A9A}"/>
              </a:ext>
            </a:extLst>
          </p:cNvPr>
          <p:cNvSpPr>
            <a:spLocks noGrp="1"/>
          </p:cNvSpPr>
          <p:nvPr>
            <p:ph type="title"/>
          </p:nvPr>
        </p:nvSpPr>
        <p:spPr/>
        <p:txBody>
          <a:bodyPr/>
          <a:lstStyle/>
          <a:p>
            <a:r>
              <a:rPr lang="nb-NO"/>
              <a:t>Klikk for å redigere tittelstil</a:t>
            </a:r>
          </a:p>
        </p:txBody>
      </p:sp>
      <p:sp>
        <p:nvSpPr>
          <p:cNvPr id="3" name="Plassholder for dato 2">
            <a:extLst>
              <a:ext uri="{FF2B5EF4-FFF2-40B4-BE49-F238E27FC236}">
                <a16:creationId xmlns:a16="http://schemas.microsoft.com/office/drawing/2014/main" id="{ADA87B45-67D4-E690-E694-F59DA5D72A7D}"/>
              </a:ext>
            </a:extLst>
          </p:cNvPr>
          <p:cNvSpPr>
            <a:spLocks noGrp="1"/>
          </p:cNvSpPr>
          <p:nvPr>
            <p:ph type="dt" sz="half" idx="10"/>
          </p:nvPr>
        </p:nvSpPr>
        <p:spPr/>
        <p:txBody>
          <a:bodyPr/>
          <a:lstStyle/>
          <a:p>
            <a:fld id="{A11A2E22-965F-440C-9509-6CFE19912403}" type="datetimeFigureOut">
              <a:rPr lang="nb-NO" smtClean="0"/>
              <a:t>09.12.2025</a:t>
            </a:fld>
            <a:endParaRPr lang="nb-NO"/>
          </a:p>
        </p:txBody>
      </p:sp>
      <p:sp>
        <p:nvSpPr>
          <p:cNvPr id="4" name="Plassholder for bunntekst 3">
            <a:extLst>
              <a:ext uri="{FF2B5EF4-FFF2-40B4-BE49-F238E27FC236}">
                <a16:creationId xmlns:a16="http://schemas.microsoft.com/office/drawing/2014/main" id="{E1CB20F7-043F-8FC8-035A-6403DE9D7412}"/>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E4A68B9D-D0DE-EC5F-F487-056ACCECA5A1}"/>
              </a:ext>
            </a:extLst>
          </p:cNvPr>
          <p:cNvSpPr>
            <a:spLocks noGrp="1"/>
          </p:cNvSpPr>
          <p:nvPr>
            <p:ph type="sldNum" sz="quarter" idx="12"/>
          </p:nvPr>
        </p:nvSpPr>
        <p:spPr/>
        <p:txBody>
          <a:bodyPr/>
          <a:lstStyle/>
          <a:p>
            <a:fld id="{C90937BC-9E5B-41E5-9966-0E502E6A7578}" type="slidenum">
              <a:rPr lang="nb-NO" smtClean="0"/>
              <a:t>‹#›</a:t>
            </a:fld>
            <a:endParaRPr lang="nb-NO"/>
          </a:p>
        </p:txBody>
      </p:sp>
    </p:spTree>
    <p:extLst>
      <p:ext uri="{BB962C8B-B14F-4D97-AF65-F5344CB8AC3E}">
        <p14:creationId xmlns:p14="http://schemas.microsoft.com/office/powerpoint/2010/main" val="27144496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30DA546F-D714-9291-A5E5-3F79B886FFE6}"/>
              </a:ext>
            </a:extLst>
          </p:cNvPr>
          <p:cNvSpPr>
            <a:spLocks noGrp="1"/>
          </p:cNvSpPr>
          <p:nvPr>
            <p:ph type="dt" sz="half" idx="10"/>
          </p:nvPr>
        </p:nvSpPr>
        <p:spPr/>
        <p:txBody>
          <a:bodyPr/>
          <a:lstStyle/>
          <a:p>
            <a:fld id="{A11A2E22-965F-440C-9509-6CFE19912403}" type="datetimeFigureOut">
              <a:rPr lang="nb-NO" smtClean="0"/>
              <a:t>09.12.2025</a:t>
            </a:fld>
            <a:endParaRPr lang="nb-NO"/>
          </a:p>
        </p:txBody>
      </p:sp>
      <p:sp>
        <p:nvSpPr>
          <p:cNvPr id="3" name="Plassholder for bunntekst 2">
            <a:extLst>
              <a:ext uri="{FF2B5EF4-FFF2-40B4-BE49-F238E27FC236}">
                <a16:creationId xmlns:a16="http://schemas.microsoft.com/office/drawing/2014/main" id="{4E2FC107-20B3-5BFF-77FA-453CF927EC8C}"/>
              </a:ext>
            </a:extLst>
          </p:cNvPr>
          <p:cNvSpPr>
            <a:spLocks noGrp="1"/>
          </p:cNvSpPr>
          <p:nvPr>
            <p:ph type="ftr" sz="quarter" idx="11"/>
          </p:nvPr>
        </p:nvSpPr>
        <p:spPr/>
        <p:txBody>
          <a:bodyPr/>
          <a:lstStyle/>
          <a:p>
            <a:endParaRPr lang="nb-NO"/>
          </a:p>
        </p:txBody>
      </p:sp>
      <p:sp>
        <p:nvSpPr>
          <p:cNvPr id="4" name="Plassholder for lysbildenummer 3">
            <a:extLst>
              <a:ext uri="{FF2B5EF4-FFF2-40B4-BE49-F238E27FC236}">
                <a16:creationId xmlns:a16="http://schemas.microsoft.com/office/drawing/2014/main" id="{CC31914A-A34E-8AC7-7AA1-42A5F8FF8F5C}"/>
              </a:ext>
            </a:extLst>
          </p:cNvPr>
          <p:cNvSpPr>
            <a:spLocks noGrp="1"/>
          </p:cNvSpPr>
          <p:nvPr>
            <p:ph type="sldNum" sz="quarter" idx="12"/>
          </p:nvPr>
        </p:nvSpPr>
        <p:spPr/>
        <p:txBody>
          <a:bodyPr/>
          <a:lstStyle/>
          <a:p>
            <a:fld id="{C90937BC-9E5B-41E5-9966-0E502E6A7578}" type="slidenum">
              <a:rPr lang="nb-NO" smtClean="0"/>
              <a:t>‹#›</a:t>
            </a:fld>
            <a:endParaRPr lang="nb-NO"/>
          </a:p>
        </p:txBody>
      </p:sp>
    </p:spTree>
    <p:extLst>
      <p:ext uri="{BB962C8B-B14F-4D97-AF65-F5344CB8AC3E}">
        <p14:creationId xmlns:p14="http://schemas.microsoft.com/office/powerpoint/2010/main" val="28634744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5B34FCA-CDB9-90AC-81FF-87F78F7BFD2B}"/>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innhold 2">
            <a:extLst>
              <a:ext uri="{FF2B5EF4-FFF2-40B4-BE49-F238E27FC236}">
                <a16:creationId xmlns:a16="http://schemas.microsoft.com/office/drawing/2014/main" id="{C916CFA6-B086-B8CF-139B-D84D8AB174B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a:extLst>
              <a:ext uri="{FF2B5EF4-FFF2-40B4-BE49-F238E27FC236}">
                <a16:creationId xmlns:a16="http://schemas.microsoft.com/office/drawing/2014/main" id="{9F1E173A-C4F6-9431-01E3-412B12B0BB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A604DC07-3DD2-2547-441A-83CB12B9C002}"/>
              </a:ext>
            </a:extLst>
          </p:cNvPr>
          <p:cNvSpPr>
            <a:spLocks noGrp="1"/>
          </p:cNvSpPr>
          <p:nvPr>
            <p:ph type="dt" sz="half" idx="10"/>
          </p:nvPr>
        </p:nvSpPr>
        <p:spPr/>
        <p:txBody>
          <a:bodyPr/>
          <a:lstStyle/>
          <a:p>
            <a:fld id="{A11A2E22-965F-440C-9509-6CFE19912403}" type="datetimeFigureOut">
              <a:rPr lang="nb-NO" smtClean="0"/>
              <a:t>09.12.2025</a:t>
            </a:fld>
            <a:endParaRPr lang="nb-NO"/>
          </a:p>
        </p:txBody>
      </p:sp>
      <p:sp>
        <p:nvSpPr>
          <p:cNvPr id="6" name="Plassholder for bunntekst 5">
            <a:extLst>
              <a:ext uri="{FF2B5EF4-FFF2-40B4-BE49-F238E27FC236}">
                <a16:creationId xmlns:a16="http://schemas.microsoft.com/office/drawing/2014/main" id="{040F45C9-7E5C-6606-BC11-5380DC0109E1}"/>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A6436552-6B8D-CC72-A513-3E2C4F119376}"/>
              </a:ext>
            </a:extLst>
          </p:cNvPr>
          <p:cNvSpPr>
            <a:spLocks noGrp="1"/>
          </p:cNvSpPr>
          <p:nvPr>
            <p:ph type="sldNum" sz="quarter" idx="12"/>
          </p:nvPr>
        </p:nvSpPr>
        <p:spPr/>
        <p:txBody>
          <a:bodyPr/>
          <a:lstStyle/>
          <a:p>
            <a:fld id="{C90937BC-9E5B-41E5-9966-0E502E6A7578}" type="slidenum">
              <a:rPr lang="nb-NO" smtClean="0"/>
              <a:t>‹#›</a:t>
            </a:fld>
            <a:endParaRPr lang="nb-NO"/>
          </a:p>
        </p:txBody>
      </p:sp>
    </p:spTree>
    <p:extLst>
      <p:ext uri="{BB962C8B-B14F-4D97-AF65-F5344CB8AC3E}">
        <p14:creationId xmlns:p14="http://schemas.microsoft.com/office/powerpoint/2010/main" val="19761278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7D2C420-2069-1CDE-16AA-DB9FD4F52FD1}"/>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bilde 2">
            <a:extLst>
              <a:ext uri="{FF2B5EF4-FFF2-40B4-BE49-F238E27FC236}">
                <a16:creationId xmlns:a16="http://schemas.microsoft.com/office/drawing/2014/main" id="{CE7C192C-07E3-92BA-3ED0-1155171EC20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a:t>Klikk på ikonet for å legge til et bilde</a:t>
            </a:r>
          </a:p>
        </p:txBody>
      </p:sp>
      <p:sp>
        <p:nvSpPr>
          <p:cNvPr id="4" name="Plassholder for tekst 3">
            <a:extLst>
              <a:ext uri="{FF2B5EF4-FFF2-40B4-BE49-F238E27FC236}">
                <a16:creationId xmlns:a16="http://schemas.microsoft.com/office/drawing/2014/main" id="{8C53DE3C-1198-05F0-28A3-68C582BF9A9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FCB00660-4A93-C760-6935-D35931857843}"/>
              </a:ext>
            </a:extLst>
          </p:cNvPr>
          <p:cNvSpPr>
            <a:spLocks noGrp="1"/>
          </p:cNvSpPr>
          <p:nvPr>
            <p:ph type="dt" sz="half" idx="10"/>
          </p:nvPr>
        </p:nvSpPr>
        <p:spPr/>
        <p:txBody>
          <a:bodyPr/>
          <a:lstStyle/>
          <a:p>
            <a:fld id="{A11A2E22-965F-440C-9509-6CFE19912403}" type="datetimeFigureOut">
              <a:rPr lang="nb-NO" smtClean="0"/>
              <a:t>09.12.2025</a:t>
            </a:fld>
            <a:endParaRPr lang="nb-NO"/>
          </a:p>
        </p:txBody>
      </p:sp>
      <p:sp>
        <p:nvSpPr>
          <p:cNvPr id="6" name="Plassholder for bunntekst 5">
            <a:extLst>
              <a:ext uri="{FF2B5EF4-FFF2-40B4-BE49-F238E27FC236}">
                <a16:creationId xmlns:a16="http://schemas.microsoft.com/office/drawing/2014/main" id="{E8F10697-EC00-F67B-6124-7BD3BE85A3C8}"/>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54F6BC7D-8B94-186F-96EF-D64FA3031E05}"/>
              </a:ext>
            </a:extLst>
          </p:cNvPr>
          <p:cNvSpPr>
            <a:spLocks noGrp="1"/>
          </p:cNvSpPr>
          <p:nvPr>
            <p:ph type="sldNum" sz="quarter" idx="12"/>
          </p:nvPr>
        </p:nvSpPr>
        <p:spPr/>
        <p:txBody>
          <a:bodyPr/>
          <a:lstStyle/>
          <a:p>
            <a:fld id="{C90937BC-9E5B-41E5-9966-0E502E6A7578}" type="slidenum">
              <a:rPr lang="nb-NO" smtClean="0"/>
              <a:t>‹#›</a:t>
            </a:fld>
            <a:endParaRPr lang="nb-NO"/>
          </a:p>
        </p:txBody>
      </p:sp>
    </p:spTree>
    <p:extLst>
      <p:ext uri="{BB962C8B-B14F-4D97-AF65-F5344CB8AC3E}">
        <p14:creationId xmlns:p14="http://schemas.microsoft.com/office/powerpoint/2010/main" val="23589997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sv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Bilde 9" descr="Et bilde som inneholder Grafikk&#10;&#10;KI-generert innhold kan være feil.">
            <a:extLst>
              <a:ext uri="{FF2B5EF4-FFF2-40B4-BE49-F238E27FC236}">
                <a16:creationId xmlns:a16="http://schemas.microsoft.com/office/drawing/2014/main" id="{BC4717B0-2CA8-6173-E720-855E89750B19}"/>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4941718"/>
            <a:ext cx="12192000" cy="1916282"/>
          </a:xfrm>
          <a:prstGeom prst="rect">
            <a:avLst/>
          </a:prstGeom>
        </p:spPr>
      </p:pic>
      <p:sp>
        <p:nvSpPr>
          <p:cNvPr id="2" name="Plassholder for tittel 1">
            <a:extLst>
              <a:ext uri="{FF2B5EF4-FFF2-40B4-BE49-F238E27FC236}">
                <a16:creationId xmlns:a16="http://schemas.microsoft.com/office/drawing/2014/main" id="{0021C9BF-C998-11DD-A449-561AC9B30C8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dirty="0"/>
              <a:t>Klikk for å redigere tittelstil</a:t>
            </a:r>
          </a:p>
        </p:txBody>
      </p:sp>
      <p:sp>
        <p:nvSpPr>
          <p:cNvPr id="3" name="Plassholder for tekst 2">
            <a:extLst>
              <a:ext uri="{FF2B5EF4-FFF2-40B4-BE49-F238E27FC236}">
                <a16:creationId xmlns:a16="http://schemas.microsoft.com/office/drawing/2014/main" id="{6A7C2862-0187-F8A3-29F1-6EC3FC47AD1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4" name="Plassholder for dato 3">
            <a:extLst>
              <a:ext uri="{FF2B5EF4-FFF2-40B4-BE49-F238E27FC236}">
                <a16:creationId xmlns:a16="http://schemas.microsoft.com/office/drawing/2014/main" id="{54E5D8A9-4EAB-7618-BDB3-632931003FF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11A2E22-965F-440C-9509-6CFE19912403}" type="datetimeFigureOut">
              <a:rPr lang="nb-NO" smtClean="0"/>
              <a:t>09.12.2025</a:t>
            </a:fld>
            <a:endParaRPr lang="nb-NO" dirty="0"/>
          </a:p>
        </p:txBody>
      </p:sp>
      <p:sp>
        <p:nvSpPr>
          <p:cNvPr id="5" name="Plassholder for bunntekst 4">
            <a:extLst>
              <a:ext uri="{FF2B5EF4-FFF2-40B4-BE49-F238E27FC236}">
                <a16:creationId xmlns:a16="http://schemas.microsoft.com/office/drawing/2014/main" id="{EF10C104-3F4D-0C1E-021E-3F8431B09C0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nb-NO"/>
          </a:p>
        </p:txBody>
      </p:sp>
      <p:sp>
        <p:nvSpPr>
          <p:cNvPr id="6" name="Plassholder for lysbildenummer 5">
            <a:extLst>
              <a:ext uri="{FF2B5EF4-FFF2-40B4-BE49-F238E27FC236}">
                <a16:creationId xmlns:a16="http://schemas.microsoft.com/office/drawing/2014/main" id="{9C4B040E-AC4C-19AE-53F3-F9B29BF6B40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90937BC-9E5B-41E5-9966-0E502E6A7578}" type="slidenum">
              <a:rPr lang="nb-NO" smtClean="0"/>
              <a:t>‹#›</a:t>
            </a:fld>
            <a:endParaRPr lang="nb-NO"/>
          </a:p>
        </p:txBody>
      </p:sp>
      <p:pic>
        <p:nvPicPr>
          <p:cNvPr id="8" name="Grafikk 7">
            <a:extLst>
              <a:ext uri="{FF2B5EF4-FFF2-40B4-BE49-F238E27FC236}">
                <a16:creationId xmlns:a16="http://schemas.microsoft.com/office/drawing/2014/main" id="{876FFE50-BDE0-4D11-A3CA-C7B3714600D6}"/>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10474037" y="230188"/>
            <a:ext cx="1401546" cy="539056"/>
          </a:xfrm>
          <a:prstGeom prst="rect">
            <a:avLst/>
          </a:prstGeom>
        </p:spPr>
      </p:pic>
    </p:spTree>
    <p:extLst>
      <p:ext uri="{BB962C8B-B14F-4D97-AF65-F5344CB8AC3E}">
        <p14:creationId xmlns:p14="http://schemas.microsoft.com/office/powerpoint/2010/main" val="25301100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VAGRundschriftD" panose="00000500000000000000"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AGRundschriftDLig" panose="000004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AGRundschriftDLig" panose="000004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AGRundschriftDLig" panose="000004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AGRundschriftDLig" panose="000004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AGRundschriftDLig" panose="000004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chart" Target="../charts/chart3.xml"/><Relationship Id="rId7"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chart" Target="../charts/chart4.xml"/><Relationship Id="rId9"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chart" Target="../charts/chart6.xml"/></Relationships>
</file>

<file path=ppt/slides/_rels/slide1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chart" Target="../charts/chart7.xml"/><Relationship Id="rId7"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1.png"/></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chart" Target="../charts/chart9.xml"/></Relationships>
</file>

<file path=ppt/slides/_rels/slide15.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chart" Target="../charts/chart11.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chart" Target="../charts/chart16.xml"/><Relationship Id="rId7" Type="http://schemas.openxmlformats.org/officeDocument/2006/relationships/image" Target="../media/image17.jp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jpeg"/></Relationships>
</file>

<file path=ppt/slides/_rels/slide22.xml.rels><?xml version="1.0" encoding="UTF-8" standalone="yes"?>
<Relationships xmlns="http://schemas.openxmlformats.org/package/2006/relationships"><Relationship Id="rId3" Type="http://schemas.openxmlformats.org/officeDocument/2006/relationships/chart" Target="../charts/chart17.xml"/><Relationship Id="rId7" Type="http://schemas.openxmlformats.org/officeDocument/2006/relationships/image" Target="../media/image17.jp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jpeg"/></Relationships>
</file>

<file path=ppt/slides/_rels/slide23.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9.emf"/></Relationships>
</file>

<file path=ppt/slides/_rels/slide28.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chart" Target="../charts/chart22.xml"/><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chart" Target="../charts/chart23.xml"/><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chart" Target="../charts/chart24.xml"/><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chart" Target="../charts/chart25.xml"/><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chart" Target="../charts/chart1.xml"/><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chart" Target="../charts/chart2.xml"/><Relationship Id="rId9" Type="http://schemas.openxmlformats.org/officeDocument/2006/relationships/image" Target="../media/image1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C4FAA13-0F3E-5BA0-2AF4-E15C44F16BE3}"/>
              </a:ext>
            </a:extLst>
          </p:cNvPr>
          <p:cNvSpPr>
            <a:spLocks noGrp="1"/>
          </p:cNvSpPr>
          <p:nvPr>
            <p:ph type="ctrTitle"/>
          </p:nvPr>
        </p:nvSpPr>
        <p:spPr>
          <a:xfrm>
            <a:off x="1524000" y="705904"/>
            <a:ext cx="9144000" cy="2387600"/>
          </a:xfrm>
        </p:spPr>
        <p:txBody>
          <a:bodyPr>
            <a:normAutofit/>
          </a:bodyPr>
          <a:lstStyle/>
          <a:p>
            <a:r>
              <a:rPr lang="nb-NO" dirty="0"/>
              <a:t>Undersøkelse om Skolefrukt</a:t>
            </a:r>
          </a:p>
        </p:txBody>
      </p:sp>
      <p:sp>
        <p:nvSpPr>
          <p:cNvPr id="3" name="Undertittel 2">
            <a:extLst>
              <a:ext uri="{FF2B5EF4-FFF2-40B4-BE49-F238E27FC236}">
                <a16:creationId xmlns:a16="http://schemas.microsoft.com/office/drawing/2014/main" id="{2B0EAF71-87FF-E0C1-5004-1FC4689F6AE2}"/>
              </a:ext>
            </a:extLst>
          </p:cNvPr>
          <p:cNvSpPr>
            <a:spLocks noGrp="1"/>
          </p:cNvSpPr>
          <p:nvPr>
            <p:ph type="subTitle" idx="1"/>
          </p:nvPr>
        </p:nvSpPr>
        <p:spPr>
          <a:xfrm>
            <a:off x="1524000" y="3843866"/>
            <a:ext cx="9144000" cy="1413933"/>
          </a:xfrm>
        </p:spPr>
        <p:txBody>
          <a:bodyPr/>
          <a:lstStyle/>
          <a:p>
            <a:r>
              <a:rPr lang="nb-NO" dirty="0"/>
              <a:t>Rapport</a:t>
            </a:r>
          </a:p>
          <a:p>
            <a:r>
              <a:rPr lang="nb-NO" dirty="0"/>
              <a:t>Høstsemesteret 2025 med Questback</a:t>
            </a:r>
          </a:p>
          <a:p>
            <a:r>
              <a:rPr lang="nb-NO" dirty="0"/>
              <a:t>Rapport desember 2025</a:t>
            </a:r>
          </a:p>
        </p:txBody>
      </p:sp>
      <p:pic>
        <p:nvPicPr>
          <p:cNvPr id="5" name="Bilde 4" descr="Et bilde som inneholder sort, mørke&#10;&#10;KI-generert innhold kan være feil.">
            <a:extLst>
              <a:ext uri="{FF2B5EF4-FFF2-40B4-BE49-F238E27FC236}">
                <a16:creationId xmlns:a16="http://schemas.microsoft.com/office/drawing/2014/main" id="{E24B8221-F967-2A88-53F8-4B5C69EBF8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52199" y="5579532"/>
            <a:ext cx="685799" cy="685799"/>
          </a:xfrm>
          <a:prstGeom prst="rect">
            <a:avLst/>
          </a:prstGeom>
        </p:spPr>
      </p:pic>
    </p:spTree>
    <p:extLst>
      <p:ext uri="{BB962C8B-B14F-4D97-AF65-F5344CB8AC3E}">
        <p14:creationId xmlns:p14="http://schemas.microsoft.com/office/powerpoint/2010/main" val="14738115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 name="Plassholder for innhold 3">
            <a:extLst>
              <a:ext uri="{FF2B5EF4-FFF2-40B4-BE49-F238E27FC236}">
                <a16:creationId xmlns:a16="http://schemas.microsoft.com/office/drawing/2014/main" id="{032B38E1-66B0-0F71-F8AD-E2BB2F6AF8C4}"/>
              </a:ext>
            </a:extLst>
          </p:cNvPr>
          <p:cNvGraphicFramePr>
            <a:graphicFrameLocks/>
          </p:cNvGraphicFramePr>
          <p:nvPr>
            <p:extLst>
              <p:ext uri="{D42A27DB-BD31-4B8C-83A1-F6EECF244321}">
                <p14:modId xmlns:p14="http://schemas.microsoft.com/office/powerpoint/2010/main" val="115032563"/>
              </p:ext>
            </p:extLst>
          </p:nvPr>
        </p:nvGraphicFramePr>
        <p:xfrm>
          <a:off x="3819728" y="2024208"/>
          <a:ext cx="6400048" cy="4749699"/>
        </p:xfrm>
        <a:graphic>
          <a:graphicData uri="http://schemas.openxmlformats.org/drawingml/2006/chart">
            <c:chart xmlns:c="http://schemas.openxmlformats.org/drawingml/2006/chart" xmlns:r="http://schemas.openxmlformats.org/officeDocument/2006/relationships" r:id="rId3"/>
          </a:graphicData>
        </a:graphic>
      </p:graphicFrame>
      <p:sp>
        <p:nvSpPr>
          <p:cNvPr id="2" name="Tittel 1"/>
          <p:cNvSpPr>
            <a:spLocks noGrp="1"/>
          </p:cNvSpPr>
          <p:nvPr>
            <p:ph type="title"/>
          </p:nvPr>
        </p:nvSpPr>
        <p:spPr>
          <a:xfrm>
            <a:off x="1370831" y="455431"/>
            <a:ext cx="8739936" cy="1131608"/>
          </a:xfrm>
        </p:spPr>
        <p:txBody>
          <a:bodyPr anchor="t">
            <a:noAutofit/>
          </a:bodyPr>
          <a:lstStyle/>
          <a:p>
            <a:pPr algn="l"/>
            <a:r>
              <a:rPr lang="nb-NO" sz="1800" dirty="0"/>
              <a:t>Det er 77 % som liker skolefruktene godt (svart fra 4 til 6) på vanlig Skolefrukt og 89 % på Fruktpause. Indikasjonen * på at det er bedre på Fruktpause er antakelig at elevene her kan velge type frukt.</a:t>
            </a:r>
            <a:endParaRPr lang="nb-NO" sz="1800" dirty="0">
              <a:latin typeface="+mn-lt"/>
            </a:endParaRPr>
          </a:p>
        </p:txBody>
      </p:sp>
      <p:graphicFrame>
        <p:nvGraphicFramePr>
          <p:cNvPr id="4" name="Plassholder for innhold 3"/>
          <p:cNvGraphicFramePr>
            <a:graphicFrameLocks noGrp="1"/>
          </p:cNvGraphicFramePr>
          <p:nvPr>
            <p:ph idx="1"/>
            <p:extLst>
              <p:ext uri="{D42A27DB-BD31-4B8C-83A1-F6EECF244321}">
                <p14:modId xmlns:p14="http://schemas.microsoft.com/office/powerpoint/2010/main" val="1319267588"/>
              </p:ext>
            </p:extLst>
          </p:nvPr>
        </p:nvGraphicFramePr>
        <p:xfrm>
          <a:off x="551547" y="2132640"/>
          <a:ext cx="5258079" cy="3246756"/>
        </p:xfrm>
        <a:graphic>
          <a:graphicData uri="http://schemas.openxmlformats.org/drawingml/2006/chart">
            <c:chart xmlns:c="http://schemas.openxmlformats.org/drawingml/2006/chart" xmlns:r="http://schemas.openxmlformats.org/officeDocument/2006/relationships" r:id="rId4"/>
          </a:graphicData>
        </a:graphic>
      </p:graphicFrame>
      <p:sp>
        <p:nvSpPr>
          <p:cNvPr id="10" name="TekstSylinder 9"/>
          <p:cNvSpPr txBox="1"/>
          <p:nvPr/>
        </p:nvSpPr>
        <p:spPr>
          <a:xfrm>
            <a:off x="5670872" y="4556796"/>
            <a:ext cx="314510" cy="276999"/>
          </a:xfrm>
          <a:prstGeom prst="rect">
            <a:avLst/>
          </a:prstGeom>
          <a:noFill/>
        </p:spPr>
        <p:txBody>
          <a:bodyPr wrap="none" rtlCol="0">
            <a:spAutoFit/>
          </a:bodyPr>
          <a:lstStyle/>
          <a:p>
            <a:r>
              <a:rPr lang="nb-NO" sz="1200" b="1" dirty="0"/>
              <a:t>%</a:t>
            </a:r>
          </a:p>
        </p:txBody>
      </p:sp>
      <p:sp>
        <p:nvSpPr>
          <p:cNvPr id="9" name="TekstSylinder 8"/>
          <p:cNvSpPr txBox="1"/>
          <p:nvPr/>
        </p:nvSpPr>
        <p:spPr>
          <a:xfrm>
            <a:off x="2094849" y="6408678"/>
            <a:ext cx="3714776" cy="492443"/>
          </a:xfrm>
          <a:prstGeom prst="rect">
            <a:avLst/>
          </a:prstGeom>
          <a:noFill/>
        </p:spPr>
        <p:txBody>
          <a:bodyPr wrap="square" rtlCol="0">
            <a:spAutoFit/>
          </a:bodyPr>
          <a:lstStyle/>
          <a:p>
            <a:r>
              <a:rPr lang="nb-NO" sz="800" b="1" dirty="0"/>
              <a:t>Utvalg: Undersøkelse gjennomført ved bruk av Questback. I parentes er utvalget som har svart på spørsmålet.</a:t>
            </a:r>
          </a:p>
          <a:p>
            <a:endParaRPr lang="nb-NO" sz="1000" b="1" dirty="0"/>
          </a:p>
        </p:txBody>
      </p:sp>
      <p:grpSp>
        <p:nvGrpSpPr>
          <p:cNvPr id="3" name="Gruppe 2">
            <a:extLst>
              <a:ext uri="{FF2B5EF4-FFF2-40B4-BE49-F238E27FC236}">
                <a16:creationId xmlns:a16="http://schemas.microsoft.com/office/drawing/2014/main" id="{CAF0AF8F-0DB3-D5B1-82A2-E782F1644FCC}"/>
              </a:ext>
            </a:extLst>
          </p:cNvPr>
          <p:cNvGrpSpPr/>
          <p:nvPr/>
        </p:nvGrpSpPr>
        <p:grpSpPr>
          <a:xfrm>
            <a:off x="3180586" y="5453619"/>
            <a:ext cx="1659583" cy="306281"/>
            <a:chOff x="2110275" y="5619060"/>
            <a:chExt cx="1659583" cy="306281"/>
          </a:xfrm>
        </p:grpSpPr>
        <p:pic>
          <p:nvPicPr>
            <p:cNvPr id="11" name="Bilde 10" descr="6 (Svært bra erfaring)"/>
            <p:cNvPicPr/>
            <p:nvPr/>
          </p:nvPicPr>
          <p:blipFill>
            <a:blip r:embed="rId5">
              <a:extLst>
                <a:ext uri="{28A0092B-C50C-407E-A947-70E740481C1C}">
                  <a14:useLocalDpi xmlns:a14="http://schemas.microsoft.com/office/drawing/2010/main" val="0"/>
                </a:ext>
              </a:extLst>
            </a:blip>
            <a:srcRect/>
            <a:stretch>
              <a:fillRect/>
            </a:stretch>
          </p:blipFill>
          <p:spPr bwMode="auto">
            <a:xfrm>
              <a:off x="2110275" y="5648077"/>
              <a:ext cx="311923" cy="277264"/>
            </a:xfrm>
            <a:prstGeom prst="rect">
              <a:avLst/>
            </a:prstGeom>
            <a:noFill/>
            <a:ln>
              <a:noFill/>
            </a:ln>
          </p:spPr>
        </p:pic>
        <p:pic>
          <p:nvPicPr>
            <p:cNvPr id="12" name="Bilde 11" descr="5"/>
            <p:cNvPicPr/>
            <p:nvPr/>
          </p:nvPicPr>
          <p:blipFill>
            <a:blip r:embed="rId6">
              <a:extLst>
                <a:ext uri="{28A0092B-C50C-407E-A947-70E740481C1C}">
                  <a14:useLocalDpi xmlns:a14="http://schemas.microsoft.com/office/drawing/2010/main" val="0"/>
                </a:ext>
              </a:extLst>
            </a:blip>
            <a:srcRect/>
            <a:stretch>
              <a:fillRect/>
            </a:stretch>
          </p:blipFill>
          <p:spPr bwMode="auto">
            <a:xfrm>
              <a:off x="2399943" y="5645353"/>
              <a:ext cx="283518" cy="277264"/>
            </a:xfrm>
            <a:prstGeom prst="rect">
              <a:avLst/>
            </a:prstGeom>
            <a:noFill/>
            <a:ln>
              <a:noFill/>
            </a:ln>
          </p:spPr>
        </p:pic>
        <p:pic>
          <p:nvPicPr>
            <p:cNvPr id="13" name="Bilde 12" descr="4"/>
            <p:cNvPicPr/>
            <p:nvPr/>
          </p:nvPicPr>
          <p:blipFill>
            <a:blip r:embed="rId7">
              <a:extLst>
                <a:ext uri="{28A0092B-C50C-407E-A947-70E740481C1C}">
                  <a14:useLocalDpi xmlns:a14="http://schemas.microsoft.com/office/drawing/2010/main" val="0"/>
                </a:ext>
              </a:extLst>
            </a:blip>
            <a:srcRect/>
            <a:stretch>
              <a:fillRect/>
            </a:stretch>
          </p:blipFill>
          <p:spPr bwMode="auto">
            <a:xfrm>
              <a:off x="2658596" y="5638933"/>
              <a:ext cx="311922" cy="270626"/>
            </a:xfrm>
            <a:prstGeom prst="rect">
              <a:avLst/>
            </a:prstGeom>
            <a:noFill/>
            <a:ln>
              <a:noFill/>
            </a:ln>
          </p:spPr>
        </p:pic>
        <p:pic>
          <p:nvPicPr>
            <p:cNvPr id="14" name="Bilde 13" descr="3"/>
            <p:cNvPicPr/>
            <p:nvPr/>
          </p:nvPicPr>
          <p:blipFill>
            <a:blip r:embed="rId8">
              <a:extLst>
                <a:ext uri="{28A0092B-C50C-407E-A947-70E740481C1C}">
                  <a14:useLocalDpi xmlns:a14="http://schemas.microsoft.com/office/drawing/2010/main" val="0"/>
                </a:ext>
              </a:extLst>
            </a:blip>
            <a:srcRect/>
            <a:stretch>
              <a:fillRect/>
            </a:stretch>
          </p:blipFill>
          <p:spPr bwMode="auto">
            <a:xfrm>
              <a:off x="2944532" y="5632120"/>
              <a:ext cx="300432" cy="290498"/>
            </a:xfrm>
            <a:prstGeom prst="rect">
              <a:avLst/>
            </a:prstGeom>
            <a:noFill/>
            <a:ln>
              <a:noFill/>
            </a:ln>
          </p:spPr>
        </p:pic>
        <p:pic>
          <p:nvPicPr>
            <p:cNvPr id="15" name="Bilde 14" descr="2"/>
            <p:cNvPicPr/>
            <p:nvPr/>
          </p:nvPicPr>
          <p:blipFill>
            <a:blip r:embed="rId9">
              <a:extLst>
                <a:ext uri="{28A0092B-C50C-407E-A947-70E740481C1C}">
                  <a14:useLocalDpi xmlns:a14="http://schemas.microsoft.com/office/drawing/2010/main" val="0"/>
                </a:ext>
              </a:extLst>
            </a:blip>
            <a:srcRect/>
            <a:stretch>
              <a:fillRect/>
            </a:stretch>
          </p:blipFill>
          <p:spPr bwMode="auto">
            <a:xfrm>
              <a:off x="3206729" y="5619062"/>
              <a:ext cx="293188" cy="303555"/>
            </a:xfrm>
            <a:prstGeom prst="rect">
              <a:avLst/>
            </a:prstGeom>
            <a:noFill/>
            <a:ln>
              <a:noFill/>
            </a:ln>
          </p:spPr>
        </p:pic>
        <p:pic>
          <p:nvPicPr>
            <p:cNvPr id="16" name="Bilde 15" descr="1 (Svært dårlig erfaring)"/>
            <p:cNvPicPr/>
            <p:nvPr/>
          </p:nvPicPr>
          <p:blipFill>
            <a:blip r:embed="rId10">
              <a:extLst>
                <a:ext uri="{28A0092B-C50C-407E-A947-70E740481C1C}">
                  <a14:useLocalDpi xmlns:a14="http://schemas.microsoft.com/office/drawing/2010/main" val="0"/>
                </a:ext>
              </a:extLst>
            </a:blip>
            <a:srcRect/>
            <a:stretch>
              <a:fillRect/>
            </a:stretch>
          </p:blipFill>
          <p:spPr bwMode="auto">
            <a:xfrm>
              <a:off x="3476670" y="5619060"/>
              <a:ext cx="293188" cy="290499"/>
            </a:xfrm>
            <a:prstGeom prst="rect">
              <a:avLst/>
            </a:prstGeom>
            <a:noFill/>
            <a:ln>
              <a:noFill/>
            </a:ln>
          </p:spPr>
        </p:pic>
      </p:grpSp>
      <p:grpSp>
        <p:nvGrpSpPr>
          <p:cNvPr id="7" name="Gruppe 6">
            <a:extLst>
              <a:ext uri="{FF2B5EF4-FFF2-40B4-BE49-F238E27FC236}">
                <a16:creationId xmlns:a16="http://schemas.microsoft.com/office/drawing/2014/main" id="{78B63CF2-0B7B-2456-472B-DE8A26CFC2EA}"/>
              </a:ext>
            </a:extLst>
          </p:cNvPr>
          <p:cNvGrpSpPr/>
          <p:nvPr/>
        </p:nvGrpSpPr>
        <p:grpSpPr>
          <a:xfrm>
            <a:off x="7583456" y="5479912"/>
            <a:ext cx="1659583" cy="306281"/>
            <a:chOff x="2110275" y="5619060"/>
            <a:chExt cx="1659583" cy="306281"/>
          </a:xfrm>
        </p:grpSpPr>
        <p:pic>
          <p:nvPicPr>
            <p:cNvPr id="19" name="Bilde 18" descr="6 (Svært bra erfaring)">
              <a:extLst>
                <a:ext uri="{FF2B5EF4-FFF2-40B4-BE49-F238E27FC236}">
                  <a16:creationId xmlns:a16="http://schemas.microsoft.com/office/drawing/2014/main" id="{DE7F27E2-632E-7C7E-1F15-EEC0926EB184}"/>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2110275" y="5648077"/>
              <a:ext cx="311923" cy="277264"/>
            </a:xfrm>
            <a:prstGeom prst="rect">
              <a:avLst/>
            </a:prstGeom>
            <a:noFill/>
            <a:ln>
              <a:noFill/>
            </a:ln>
          </p:spPr>
        </p:pic>
        <p:pic>
          <p:nvPicPr>
            <p:cNvPr id="21" name="Bilde 20" descr="5">
              <a:extLst>
                <a:ext uri="{FF2B5EF4-FFF2-40B4-BE49-F238E27FC236}">
                  <a16:creationId xmlns:a16="http://schemas.microsoft.com/office/drawing/2014/main" id="{AE702155-4C01-9362-0801-48BC296186AA}"/>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2399943" y="5645353"/>
              <a:ext cx="283518" cy="277264"/>
            </a:xfrm>
            <a:prstGeom prst="rect">
              <a:avLst/>
            </a:prstGeom>
            <a:noFill/>
            <a:ln>
              <a:noFill/>
            </a:ln>
          </p:spPr>
        </p:pic>
        <p:pic>
          <p:nvPicPr>
            <p:cNvPr id="22" name="Bilde 21" descr="4">
              <a:extLst>
                <a:ext uri="{FF2B5EF4-FFF2-40B4-BE49-F238E27FC236}">
                  <a16:creationId xmlns:a16="http://schemas.microsoft.com/office/drawing/2014/main" id="{2DE1941C-409E-3F7F-80B0-0F2F2E073C80}"/>
                </a:ext>
              </a:extLst>
            </p:cNvPr>
            <p:cNvPicPr/>
            <p:nvPr/>
          </p:nvPicPr>
          <p:blipFill>
            <a:blip r:embed="rId7">
              <a:extLst>
                <a:ext uri="{28A0092B-C50C-407E-A947-70E740481C1C}">
                  <a14:useLocalDpi xmlns:a14="http://schemas.microsoft.com/office/drawing/2010/main" val="0"/>
                </a:ext>
              </a:extLst>
            </a:blip>
            <a:srcRect/>
            <a:stretch>
              <a:fillRect/>
            </a:stretch>
          </p:blipFill>
          <p:spPr bwMode="auto">
            <a:xfrm>
              <a:off x="2658596" y="5638933"/>
              <a:ext cx="311922" cy="270626"/>
            </a:xfrm>
            <a:prstGeom prst="rect">
              <a:avLst/>
            </a:prstGeom>
            <a:noFill/>
            <a:ln>
              <a:noFill/>
            </a:ln>
          </p:spPr>
        </p:pic>
        <p:pic>
          <p:nvPicPr>
            <p:cNvPr id="23" name="Bilde 22" descr="3">
              <a:extLst>
                <a:ext uri="{FF2B5EF4-FFF2-40B4-BE49-F238E27FC236}">
                  <a16:creationId xmlns:a16="http://schemas.microsoft.com/office/drawing/2014/main" id="{283D2F68-CC3F-3399-BAD5-62EE5E010A8F}"/>
                </a:ext>
              </a:extLst>
            </p:cNvPr>
            <p:cNvPicPr/>
            <p:nvPr/>
          </p:nvPicPr>
          <p:blipFill>
            <a:blip r:embed="rId8">
              <a:extLst>
                <a:ext uri="{28A0092B-C50C-407E-A947-70E740481C1C}">
                  <a14:useLocalDpi xmlns:a14="http://schemas.microsoft.com/office/drawing/2010/main" val="0"/>
                </a:ext>
              </a:extLst>
            </a:blip>
            <a:srcRect/>
            <a:stretch>
              <a:fillRect/>
            </a:stretch>
          </p:blipFill>
          <p:spPr bwMode="auto">
            <a:xfrm>
              <a:off x="2944532" y="5632120"/>
              <a:ext cx="300432" cy="290498"/>
            </a:xfrm>
            <a:prstGeom prst="rect">
              <a:avLst/>
            </a:prstGeom>
            <a:noFill/>
            <a:ln>
              <a:noFill/>
            </a:ln>
          </p:spPr>
        </p:pic>
        <p:pic>
          <p:nvPicPr>
            <p:cNvPr id="24" name="Bilde 23" descr="2">
              <a:extLst>
                <a:ext uri="{FF2B5EF4-FFF2-40B4-BE49-F238E27FC236}">
                  <a16:creationId xmlns:a16="http://schemas.microsoft.com/office/drawing/2014/main" id="{0100A3C3-45DE-CD5B-E93B-94E3793C8D01}"/>
                </a:ext>
              </a:extLst>
            </p:cNvPr>
            <p:cNvPicPr/>
            <p:nvPr/>
          </p:nvPicPr>
          <p:blipFill>
            <a:blip r:embed="rId9">
              <a:extLst>
                <a:ext uri="{28A0092B-C50C-407E-A947-70E740481C1C}">
                  <a14:useLocalDpi xmlns:a14="http://schemas.microsoft.com/office/drawing/2010/main" val="0"/>
                </a:ext>
              </a:extLst>
            </a:blip>
            <a:srcRect/>
            <a:stretch>
              <a:fillRect/>
            </a:stretch>
          </p:blipFill>
          <p:spPr bwMode="auto">
            <a:xfrm>
              <a:off x="3206729" y="5619062"/>
              <a:ext cx="293188" cy="303555"/>
            </a:xfrm>
            <a:prstGeom prst="rect">
              <a:avLst/>
            </a:prstGeom>
            <a:noFill/>
            <a:ln>
              <a:noFill/>
            </a:ln>
          </p:spPr>
        </p:pic>
        <p:pic>
          <p:nvPicPr>
            <p:cNvPr id="25" name="Bilde 24" descr="1 (Svært dårlig erfaring)">
              <a:extLst>
                <a:ext uri="{FF2B5EF4-FFF2-40B4-BE49-F238E27FC236}">
                  <a16:creationId xmlns:a16="http://schemas.microsoft.com/office/drawing/2014/main" id="{8DCF2FED-7827-C31B-6935-751A24FA6515}"/>
                </a:ext>
              </a:extLst>
            </p:cNvPr>
            <p:cNvPicPr/>
            <p:nvPr/>
          </p:nvPicPr>
          <p:blipFill>
            <a:blip r:embed="rId10">
              <a:extLst>
                <a:ext uri="{28A0092B-C50C-407E-A947-70E740481C1C}">
                  <a14:useLocalDpi xmlns:a14="http://schemas.microsoft.com/office/drawing/2010/main" val="0"/>
                </a:ext>
              </a:extLst>
            </a:blip>
            <a:srcRect/>
            <a:stretch>
              <a:fillRect/>
            </a:stretch>
          </p:blipFill>
          <p:spPr bwMode="auto">
            <a:xfrm>
              <a:off x="3476670" y="5619060"/>
              <a:ext cx="293188" cy="290499"/>
            </a:xfrm>
            <a:prstGeom prst="rect">
              <a:avLst/>
            </a:prstGeom>
            <a:noFill/>
            <a:ln>
              <a:noFill/>
            </a:ln>
          </p:spPr>
        </p:pic>
      </p:grpSp>
      <p:sp>
        <p:nvSpPr>
          <p:cNvPr id="28" name="TekstSylinder 27">
            <a:extLst>
              <a:ext uri="{FF2B5EF4-FFF2-40B4-BE49-F238E27FC236}">
                <a16:creationId xmlns:a16="http://schemas.microsoft.com/office/drawing/2014/main" id="{57FC2FB4-2504-9DEA-BB03-08B89FA39B13}"/>
              </a:ext>
            </a:extLst>
          </p:cNvPr>
          <p:cNvSpPr txBox="1"/>
          <p:nvPr/>
        </p:nvSpPr>
        <p:spPr>
          <a:xfrm>
            <a:off x="10204413" y="4592541"/>
            <a:ext cx="314510" cy="276999"/>
          </a:xfrm>
          <a:prstGeom prst="rect">
            <a:avLst/>
          </a:prstGeom>
          <a:noFill/>
        </p:spPr>
        <p:txBody>
          <a:bodyPr wrap="none" rtlCol="0">
            <a:spAutoFit/>
          </a:bodyPr>
          <a:lstStyle/>
          <a:p>
            <a:r>
              <a:rPr lang="nb-NO" sz="1200" b="1" dirty="0"/>
              <a:t>%</a:t>
            </a:r>
          </a:p>
        </p:txBody>
      </p:sp>
      <p:sp>
        <p:nvSpPr>
          <p:cNvPr id="18" name="TekstSylinder 17">
            <a:extLst>
              <a:ext uri="{FF2B5EF4-FFF2-40B4-BE49-F238E27FC236}">
                <a16:creationId xmlns:a16="http://schemas.microsoft.com/office/drawing/2014/main" id="{889837D9-09BE-9F19-2BA9-21FD1B485080}"/>
              </a:ext>
            </a:extLst>
          </p:cNvPr>
          <p:cNvSpPr txBox="1"/>
          <p:nvPr/>
        </p:nvSpPr>
        <p:spPr>
          <a:xfrm>
            <a:off x="1370831" y="1477195"/>
            <a:ext cx="8481092" cy="461665"/>
          </a:xfrm>
          <a:prstGeom prst="rect">
            <a:avLst/>
          </a:prstGeom>
          <a:noFill/>
        </p:spPr>
        <p:txBody>
          <a:bodyPr wrap="square" rtlCol="0">
            <a:spAutoFit/>
          </a:bodyPr>
          <a:lstStyle/>
          <a:p>
            <a:r>
              <a:rPr lang="nb-NO" sz="1200" b="1" dirty="0"/>
              <a:t>Spørsmål til foresatt og elev: Tenk på alle skolefruktene som du har fått denne høsten. Hvor godt eller dårlig har du likt skolefruktene? Svar på en skala fra svært godt (blidt fjes) til svært dårlig (surt fjes). </a:t>
            </a:r>
            <a:endParaRPr lang="nb-NO" sz="1200" dirty="0"/>
          </a:p>
        </p:txBody>
      </p:sp>
      <p:sp>
        <p:nvSpPr>
          <p:cNvPr id="6" name="TekstSylinder 5">
            <a:extLst>
              <a:ext uri="{FF2B5EF4-FFF2-40B4-BE49-F238E27FC236}">
                <a16:creationId xmlns:a16="http://schemas.microsoft.com/office/drawing/2014/main" id="{E46163D0-602B-CFCD-8348-A812057A41C3}"/>
              </a:ext>
            </a:extLst>
          </p:cNvPr>
          <p:cNvSpPr txBox="1"/>
          <p:nvPr/>
        </p:nvSpPr>
        <p:spPr>
          <a:xfrm>
            <a:off x="7854998" y="2294104"/>
            <a:ext cx="978922" cy="276999"/>
          </a:xfrm>
          <a:prstGeom prst="rect">
            <a:avLst/>
          </a:prstGeom>
          <a:noFill/>
        </p:spPr>
        <p:txBody>
          <a:bodyPr wrap="none" rtlCol="0">
            <a:spAutoFit/>
          </a:bodyPr>
          <a:lstStyle/>
          <a:p>
            <a:r>
              <a:rPr lang="nb-NO" sz="1200" b="1" dirty="0">
                <a:solidFill>
                  <a:srgbClr val="FF0000"/>
                </a:solidFill>
              </a:rPr>
              <a:t>Fruktpause</a:t>
            </a:r>
          </a:p>
        </p:txBody>
      </p:sp>
      <p:sp>
        <p:nvSpPr>
          <p:cNvPr id="8" name="TekstSylinder 7">
            <a:extLst>
              <a:ext uri="{FF2B5EF4-FFF2-40B4-BE49-F238E27FC236}">
                <a16:creationId xmlns:a16="http://schemas.microsoft.com/office/drawing/2014/main" id="{F424B3DD-C762-C644-01FF-271981CD9FCB}"/>
              </a:ext>
            </a:extLst>
          </p:cNvPr>
          <p:cNvSpPr txBox="1"/>
          <p:nvPr/>
        </p:nvSpPr>
        <p:spPr>
          <a:xfrm>
            <a:off x="3257042" y="2349507"/>
            <a:ext cx="1364220" cy="276999"/>
          </a:xfrm>
          <a:prstGeom prst="rect">
            <a:avLst/>
          </a:prstGeom>
          <a:noFill/>
        </p:spPr>
        <p:txBody>
          <a:bodyPr wrap="none" rtlCol="0">
            <a:spAutoFit/>
          </a:bodyPr>
          <a:lstStyle/>
          <a:p>
            <a:r>
              <a:rPr lang="nb-NO" sz="1200" b="1" dirty="0">
                <a:solidFill>
                  <a:srgbClr val="FF0000"/>
                </a:solidFill>
              </a:rPr>
              <a:t>Vanlig Skolefrukt</a:t>
            </a:r>
          </a:p>
        </p:txBody>
      </p:sp>
      <p:sp>
        <p:nvSpPr>
          <p:cNvPr id="17" name="TekstSylinder 16">
            <a:extLst>
              <a:ext uri="{FF2B5EF4-FFF2-40B4-BE49-F238E27FC236}">
                <a16:creationId xmlns:a16="http://schemas.microsoft.com/office/drawing/2014/main" id="{B2EF4CE4-FE7E-6FBA-FB88-C0A38C8BDFEC}"/>
              </a:ext>
            </a:extLst>
          </p:cNvPr>
          <p:cNvSpPr txBox="1"/>
          <p:nvPr/>
        </p:nvSpPr>
        <p:spPr>
          <a:xfrm>
            <a:off x="9372661" y="6391335"/>
            <a:ext cx="1826141" cy="261610"/>
          </a:xfrm>
          <a:prstGeom prst="rect">
            <a:avLst/>
          </a:prstGeom>
          <a:solidFill>
            <a:schemeClr val="accent3">
              <a:lumMod val="20000"/>
              <a:lumOff val="80000"/>
            </a:schemeClr>
          </a:solidFill>
        </p:spPr>
        <p:txBody>
          <a:bodyPr wrap="none" rtlCol="0">
            <a:spAutoFit/>
          </a:bodyPr>
          <a:lstStyle/>
          <a:p>
            <a:r>
              <a:rPr lang="nb-NO" sz="1100" dirty="0"/>
              <a:t>* Lite utvalg  på Fruktpause</a:t>
            </a:r>
          </a:p>
        </p:txBody>
      </p:sp>
    </p:spTree>
    <p:extLst>
      <p:ext uri="{BB962C8B-B14F-4D97-AF65-F5344CB8AC3E}">
        <p14:creationId xmlns:p14="http://schemas.microsoft.com/office/powerpoint/2010/main" val="27904920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 name="Plassholder for innhold 3">
            <a:extLst>
              <a:ext uri="{FF2B5EF4-FFF2-40B4-BE49-F238E27FC236}">
                <a16:creationId xmlns:a16="http://schemas.microsoft.com/office/drawing/2014/main" id="{032B38E1-66B0-0F71-F8AD-E2BB2F6AF8C4}"/>
              </a:ext>
            </a:extLst>
          </p:cNvPr>
          <p:cNvGraphicFramePr>
            <a:graphicFrameLocks/>
          </p:cNvGraphicFramePr>
          <p:nvPr>
            <p:extLst>
              <p:ext uri="{D42A27DB-BD31-4B8C-83A1-F6EECF244321}">
                <p14:modId xmlns:p14="http://schemas.microsoft.com/office/powerpoint/2010/main" val="1313126495"/>
              </p:ext>
            </p:extLst>
          </p:nvPr>
        </p:nvGraphicFramePr>
        <p:xfrm>
          <a:off x="4942286" y="2079985"/>
          <a:ext cx="5485493" cy="3245434"/>
        </p:xfrm>
        <a:graphic>
          <a:graphicData uri="http://schemas.openxmlformats.org/drawingml/2006/chart">
            <c:chart xmlns:c="http://schemas.openxmlformats.org/drawingml/2006/chart" xmlns:r="http://schemas.openxmlformats.org/officeDocument/2006/relationships" r:id="rId3"/>
          </a:graphicData>
        </a:graphic>
      </p:graphicFrame>
      <p:sp>
        <p:nvSpPr>
          <p:cNvPr id="2" name="Tittel 1"/>
          <p:cNvSpPr>
            <a:spLocks noGrp="1"/>
          </p:cNvSpPr>
          <p:nvPr>
            <p:ph type="title"/>
          </p:nvPr>
        </p:nvSpPr>
        <p:spPr>
          <a:xfrm>
            <a:off x="1044855" y="290834"/>
            <a:ext cx="8671473" cy="1131608"/>
          </a:xfrm>
        </p:spPr>
        <p:txBody>
          <a:bodyPr anchor="t">
            <a:noAutofit/>
          </a:bodyPr>
          <a:lstStyle/>
          <a:p>
            <a:pPr algn="l"/>
            <a:r>
              <a:rPr lang="nb-NO" sz="1800" dirty="0"/>
              <a:t>Det er flest som svarer at Skolefrukt smaker omtrent det samme som frukt en spiser ellers. På vanlig Skolefrukt er det flere på smaker dårligere enn bedre, mens det på Fruktpause er det mer likt på smaker bedre og dårligere både i 2024 og 2025.</a:t>
            </a:r>
            <a:endParaRPr lang="nb-NO" sz="1800" dirty="0">
              <a:latin typeface="+mn-lt"/>
            </a:endParaRPr>
          </a:p>
        </p:txBody>
      </p:sp>
      <p:graphicFrame>
        <p:nvGraphicFramePr>
          <p:cNvPr id="4" name="Plassholder for innhold 3"/>
          <p:cNvGraphicFramePr>
            <a:graphicFrameLocks noGrp="1"/>
          </p:cNvGraphicFramePr>
          <p:nvPr>
            <p:ph idx="1"/>
            <p:extLst>
              <p:ext uri="{D42A27DB-BD31-4B8C-83A1-F6EECF244321}">
                <p14:modId xmlns:p14="http://schemas.microsoft.com/office/powerpoint/2010/main" val="781392385"/>
              </p:ext>
            </p:extLst>
          </p:nvPr>
        </p:nvGraphicFramePr>
        <p:xfrm>
          <a:off x="681524" y="1894185"/>
          <a:ext cx="4961716" cy="3431234"/>
        </p:xfrm>
        <a:graphic>
          <a:graphicData uri="http://schemas.openxmlformats.org/drawingml/2006/chart">
            <c:chart xmlns:c="http://schemas.openxmlformats.org/drawingml/2006/chart" xmlns:r="http://schemas.openxmlformats.org/officeDocument/2006/relationships" r:id="rId4"/>
          </a:graphicData>
        </a:graphic>
      </p:graphicFrame>
      <p:sp>
        <p:nvSpPr>
          <p:cNvPr id="10" name="TekstSylinder 9"/>
          <p:cNvSpPr txBox="1"/>
          <p:nvPr/>
        </p:nvSpPr>
        <p:spPr>
          <a:xfrm>
            <a:off x="5947562" y="4653252"/>
            <a:ext cx="314510" cy="276999"/>
          </a:xfrm>
          <a:prstGeom prst="rect">
            <a:avLst/>
          </a:prstGeom>
          <a:noFill/>
        </p:spPr>
        <p:txBody>
          <a:bodyPr wrap="none" rtlCol="0">
            <a:spAutoFit/>
          </a:bodyPr>
          <a:lstStyle/>
          <a:p>
            <a:r>
              <a:rPr lang="nb-NO" sz="1200" b="1" dirty="0"/>
              <a:t>%</a:t>
            </a:r>
          </a:p>
        </p:txBody>
      </p:sp>
      <p:sp>
        <p:nvSpPr>
          <p:cNvPr id="9" name="TekstSylinder 8"/>
          <p:cNvSpPr txBox="1"/>
          <p:nvPr/>
        </p:nvSpPr>
        <p:spPr>
          <a:xfrm>
            <a:off x="570849" y="6189716"/>
            <a:ext cx="3714776" cy="492443"/>
          </a:xfrm>
          <a:prstGeom prst="rect">
            <a:avLst/>
          </a:prstGeom>
          <a:noFill/>
        </p:spPr>
        <p:txBody>
          <a:bodyPr wrap="square" rtlCol="0">
            <a:spAutoFit/>
          </a:bodyPr>
          <a:lstStyle/>
          <a:p>
            <a:r>
              <a:rPr lang="nb-NO" sz="800" b="1" dirty="0"/>
              <a:t>Utvalg: Undersøkelse gjennomført ved bruk av Questback. I parentes er utvalget som har svart på spørsmålet.</a:t>
            </a:r>
          </a:p>
          <a:p>
            <a:endParaRPr lang="nb-NO" sz="1000" b="1" dirty="0"/>
          </a:p>
        </p:txBody>
      </p:sp>
      <p:sp>
        <p:nvSpPr>
          <p:cNvPr id="28" name="TekstSylinder 27">
            <a:extLst>
              <a:ext uri="{FF2B5EF4-FFF2-40B4-BE49-F238E27FC236}">
                <a16:creationId xmlns:a16="http://schemas.microsoft.com/office/drawing/2014/main" id="{57FC2FB4-2504-9DEA-BB03-08B89FA39B13}"/>
              </a:ext>
            </a:extLst>
          </p:cNvPr>
          <p:cNvSpPr txBox="1"/>
          <p:nvPr/>
        </p:nvSpPr>
        <p:spPr>
          <a:xfrm>
            <a:off x="10279340" y="3462616"/>
            <a:ext cx="314510" cy="276999"/>
          </a:xfrm>
          <a:prstGeom prst="rect">
            <a:avLst/>
          </a:prstGeom>
          <a:noFill/>
        </p:spPr>
        <p:txBody>
          <a:bodyPr wrap="none" rtlCol="0">
            <a:spAutoFit/>
          </a:bodyPr>
          <a:lstStyle/>
          <a:p>
            <a:r>
              <a:rPr lang="nb-NO" sz="1200" b="1" dirty="0"/>
              <a:t>%</a:t>
            </a:r>
          </a:p>
        </p:txBody>
      </p:sp>
      <p:sp>
        <p:nvSpPr>
          <p:cNvPr id="18" name="TekstSylinder 17">
            <a:extLst>
              <a:ext uri="{FF2B5EF4-FFF2-40B4-BE49-F238E27FC236}">
                <a16:creationId xmlns:a16="http://schemas.microsoft.com/office/drawing/2014/main" id="{889837D9-09BE-9F19-2BA9-21FD1B485080}"/>
              </a:ext>
            </a:extLst>
          </p:cNvPr>
          <p:cNvSpPr txBox="1"/>
          <p:nvPr/>
        </p:nvSpPr>
        <p:spPr>
          <a:xfrm>
            <a:off x="1044855" y="1311013"/>
            <a:ext cx="8515119" cy="461665"/>
          </a:xfrm>
          <a:prstGeom prst="rect">
            <a:avLst/>
          </a:prstGeom>
          <a:noFill/>
        </p:spPr>
        <p:txBody>
          <a:bodyPr wrap="square" rtlCol="0">
            <a:spAutoFit/>
          </a:bodyPr>
          <a:lstStyle/>
          <a:p>
            <a:r>
              <a:rPr lang="nb-NO" sz="1200" b="1" dirty="0"/>
              <a:t>Spørsmål  foresatt og elev  Hva synes eleven om frukten som han/hun får utdelt på skolen sammenliknet med frukten eleven spiser ellers (for eksempel hjemme)? Synes eleven at frukten som han/hun spiser på skolen smaker… </a:t>
            </a:r>
          </a:p>
        </p:txBody>
      </p:sp>
      <p:sp>
        <p:nvSpPr>
          <p:cNvPr id="5" name="TekstSylinder 4">
            <a:extLst>
              <a:ext uri="{FF2B5EF4-FFF2-40B4-BE49-F238E27FC236}">
                <a16:creationId xmlns:a16="http://schemas.microsoft.com/office/drawing/2014/main" id="{15C02F8D-2AE0-AA12-E736-34E16C5116E8}"/>
              </a:ext>
            </a:extLst>
          </p:cNvPr>
          <p:cNvSpPr txBox="1"/>
          <p:nvPr/>
        </p:nvSpPr>
        <p:spPr>
          <a:xfrm>
            <a:off x="7823273" y="2179414"/>
            <a:ext cx="978922" cy="276999"/>
          </a:xfrm>
          <a:prstGeom prst="rect">
            <a:avLst/>
          </a:prstGeom>
          <a:noFill/>
        </p:spPr>
        <p:txBody>
          <a:bodyPr wrap="none" rtlCol="0">
            <a:spAutoFit/>
          </a:bodyPr>
          <a:lstStyle/>
          <a:p>
            <a:r>
              <a:rPr lang="nb-NO" sz="1200" b="1" dirty="0">
                <a:solidFill>
                  <a:srgbClr val="FF0000"/>
                </a:solidFill>
              </a:rPr>
              <a:t>Fruktpause</a:t>
            </a:r>
          </a:p>
        </p:txBody>
      </p:sp>
      <p:sp>
        <p:nvSpPr>
          <p:cNvPr id="7" name="TekstSylinder 6">
            <a:extLst>
              <a:ext uri="{FF2B5EF4-FFF2-40B4-BE49-F238E27FC236}">
                <a16:creationId xmlns:a16="http://schemas.microsoft.com/office/drawing/2014/main" id="{1A9FDB12-8749-329C-A606-ABA2999E8B36}"/>
              </a:ext>
            </a:extLst>
          </p:cNvPr>
          <p:cNvSpPr txBox="1"/>
          <p:nvPr/>
        </p:nvSpPr>
        <p:spPr>
          <a:xfrm>
            <a:off x="3424269" y="2143271"/>
            <a:ext cx="1364220" cy="276999"/>
          </a:xfrm>
          <a:prstGeom prst="rect">
            <a:avLst/>
          </a:prstGeom>
          <a:noFill/>
        </p:spPr>
        <p:txBody>
          <a:bodyPr wrap="none" rtlCol="0">
            <a:spAutoFit/>
          </a:bodyPr>
          <a:lstStyle/>
          <a:p>
            <a:r>
              <a:rPr lang="nb-NO" sz="1200" b="1" dirty="0">
                <a:solidFill>
                  <a:srgbClr val="FF0000"/>
                </a:solidFill>
              </a:rPr>
              <a:t>Vanlig Skolefrukt</a:t>
            </a:r>
          </a:p>
        </p:txBody>
      </p:sp>
    </p:spTree>
    <p:extLst>
      <p:ext uri="{BB962C8B-B14F-4D97-AF65-F5344CB8AC3E}">
        <p14:creationId xmlns:p14="http://schemas.microsoft.com/office/powerpoint/2010/main" val="1999518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5B0F6B-4D10-6CA0-9838-0BFA4B143EF8}"/>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C5635B72-459E-8E15-0A1B-BE6D76C615BB}"/>
              </a:ext>
            </a:extLst>
          </p:cNvPr>
          <p:cNvSpPr>
            <a:spLocks noGrp="1"/>
          </p:cNvSpPr>
          <p:nvPr>
            <p:ph type="title"/>
          </p:nvPr>
        </p:nvSpPr>
        <p:spPr>
          <a:xfrm>
            <a:off x="888700" y="380527"/>
            <a:ext cx="8471610" cy="700865"/>
          </a:xfrm>
        </p:spPr>
        <p:txBody>
          <a:bodyPr anchor="t">
            <a:noAutofit/>
          </a:bodyPr>
          <a:lstStyle/>
          <a:p>
            <a:pPr algn="l"/>
            <a:r>
              <a:rPr lang="nb-NO" sz="1800" dirty="0"/>
              <a:t>Eple, banan og pære, i den rekkefølgen, blir mest likt av elevene. Det er store forskjeller i preferanser for små gulrøtter i pose.</a:t>
            </a:r>
            <a:endParaRPr lang="nb-NO" sz="1800" dirty="0">
              <a:latin typeface="+mn-lt"/>
            </a:endParaRPr>
          </a:p>
        </p:txBody>
      </p:sp>
      <p:graphicFrame>
        <p:nvGraphicFramePr>
          <p:cNvPr id="4" name="Plassholder for innhold 3">
            <a:extLst>
              <a:ext uri="{FF2B5EF4-FFF2-40B4-BE49-F238E27FC236}">
                <a16:creationId xmlns:a16="http://schemas.microsoft.com/office/drawing/2014/main" id="{2D79B5D6-4A31-A682-CCCA-D2FEB582FC3E}"/>
              </a:ext>
            </a:extLst>
          </p:cNvPr>
          <p:cNvGraphicFramePr>
            <a:graphicFrameLocks noGrp="1"/>
          </p:cNvGraphicFramePr>
          <p:nvPr>
            <p:ph idx="1"/>
            <p:extLst>
              <p:ext uri="{D42A27DB-BD31-4B8C-83A1-F6EECF244321}">
                <p14:modId xmlns:p14="http://schemas.microsoft.com/office/powerpoint/2010/main" val="1524670503"/>
              </p:ext>
            </p:extLst>
          </p:nvPr>
        </p:nvGraphicFramePr>
        <p:xfrm>
          <a:off x="2467584" y="1840647"/>
          <a:ext cx="5731084" cy="3505218"/>
        </p:xfrm>
        <a:graphic>
          <a:graphicData uri="http://schemas.openxmlformats.org/drawingml/2006/chart">
            <c:chart xmlns:c="http://schemas.openxmlformats.org/drawingml/2006/chart" xmlns:r="http://schemas.openxmlformats.org/officeDocument/2006/relationships" r:id="rId3"/>
          </a:graphicData>
        </a:graphic>
      </p:graphicFrame>
      <p:sp>
        <p:nvSpPr>
          <p:cNvPr id="10" name="TekstSylinder 9">
            <a:extLst>
              <a:ext uri="{FF2B5EF4-FFF2-40B4-BE49-F238E27FC236}">
                <a16:creationId xmlns:a16="http://schemas.microsoft.com/office/drawing/2014/main" id="{341B4102-0BC6-38BE-2FA5-47CDE487FCD8}"/>
              </a:ext>
            </a:extLst>
          </p:cNvPr>
          <p:cNvSpPr txBox="1"/>
          <p:nvPr/>
        </p:nvSpPr>
        <p:spPr>
          <a:xfrm>
            <a:off x="8198668" y="4497803"/>
            <a:ext cx="314510" cy="276999"/>
          </a:xfrm>
          <a:prstGeom prst="rect">
            <a:avLst/>
          </a:prstGeom>
          <a:noFill/>
        </p:spPr>
        <p:txBody>
          <a:bodyPr wrap="none" rtlCol="0">
            <a:spAutoFit/>
          </a:bodyPr>
          <a:lstStyle/>
          <a:p>
            <a:r>
              <a:rPr lang="nb-NO" sz="1200" b="1" dirty="0"/>
              <a:t>%</a:t>
            </a:r>
          </a:p>
        </p:txBody>
      </p:sp>
      <p:sp>
        <p:nvSpPr>
          <p:cNvPr id="9" name="TekstSylinder 8">
            <a:extLst>
              <a:ext uri="{FF2B5EF4-FFF2-40B4-BE49-F238E27FC236}">
                <a16:creationId xmlns:a16="http://schemas.microsoft.com/office/drawing/2014/main" id="{0AAC4756-626B-B41F-C702-3CEDE4655C05}"/>
              </a:ext>
            </a:extLst>
          </p:cNvPr>
          <p:cNvSpPr txBox="1"/>
          <p:nvPr/>
        </p:nvSpPr>
        <p:spPr>
          <a:xfrm>
            <a:off x="2094849" y="6408678"/>
            <a:ext cx="3714776" cy="492443"/>
          </a:xfrm>
          <a:prstGeom prst="rect">
            <a:avLst/>
          </a:prstGeom>
          <a:noFill/>
        </p:spPr>
        <p:txBody>
          <a:bodyPr wrap="square" rtlCol="0">
            <a:spAutoFit/>
          </a:bodyPr>
          <a:lstStyle/>
          <a:p>
            <a:r>
              <a:rPr lang="nb-NO" sz="800" b="1" dirty="0"/>
              <a:t>Utvalg: Undersøkelse gjennomført ved bruk av Questback. I parentes er utvalget som har svart på spørsmålet.</a:t>
            </a:r>
          </a:p>
          <a:p>
            <a:endParaRPr lang="nb-NO" sz="1000" b="1" dirty="0"/>
          </a:p>
        </p:txBody>
      </p:sp>
      <p:grpSp>
        <p:nvGrpSpPr>
          <p:cNvPr id="3" name="Gruppe 2">
            <a:extLst>
              <a:ext uri="{FF2B5EF4-FFF2-40B4-BE49-F238E27FC236}">
                <a16:creationId xmlns:a16="http://schemas.microsoft.com/office/drawing/2014/main" id="{1E9CF400-7BB6-D057-6FC5-1BE56CB8ACD1}"/>
              </a:ext>
            </a:extLst>
          </p:cNvPr>
          <p:cNvGrpSpPr/>
          <p:nvPr/>
        </p:nvGrpSpPr>
        <p:grpSpPr>
          <a:xfrm>
            <a:off x="5362942" y="5345866"/>
            <a:ext cx="1659583" cy="306281"/>
            <a:chOff x="2110275" y="5619060"/>
            <a:chExt cx="1659583" cy="306281"/>
          </a:xfrm>
        </p:grpSpPr>
        <p:pic>
          <p:nvPicPr>
            <p:cNvPr id="11" name="Bilde 10" descr="6 (Svært bra erfaring)">
              <a:extLst>
                <a:ext uri="{FF2B5EF4-FFF2-40B4-BE49-F238E27FC236}">
                  <a16:creationId xmlns:a16="http://schemas.microsoft.com/office/drawing/2014/main" id="{2D3B0ADC-FA7F-474D-4A5A-1107866D98BE}"/>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2110275" y="5648077"/>
              <a:ext cx="311923" cy="277264"/>
            </a:xfrm>
            <a:prstGeom prst="rect">
              <a:avLst/>
            </a:prstGeom>
            <a:noFill/>
            <a:ln>
              <a:noFill/>
            </a:ln>
          </p:spPr>
        </p:pic>
        <p:pic>
          <p:nvPicPr>
            <p:cNvPr id="12" name="Bilde 11" descr="5">
              <a:extLst>
                <a:ext uri="{FF2B5EF4-FFF2-40B4-BE49-F238E27FC236}">
                  <a16:creationId xmlns:a16="http://schemas.microsoft.com/office/drawing/2014/main" id="{ABFB0591-0A49-0704-030C-61154F973C2B}"/>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2399943" y="5645353"/>
              <a:ext cx="283518" cy="277264"/>
            </a:xfrm>
            <a:prstGeom prst="rect">
              <a:avLst/>
            </a:prstGeom>
            <a:noFill/>
            <a:ln>
              <a:noFill/>
            </a:ln>
          </p:spPr>
        </p:pic>
        <p:pic>
          <p:nvPicPr>
            <p:cNvPr id="13" name="Bilde 12" descr="4">
              <a:extLst>
                <a:ext uri="{FF2B5EF4-FFF2-40B4-BE49-F238E27FC236}">
                  <a16:creationId xmlns:a16="http://schemas.microsoft.com/office/drawing/2014/main" id="{15785460-8E69-19A8-3BE3-28DCD711D0A3}"/>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2658596" y="5638933"/>
              <a:ext cx="311922" cy="270626"/>
            </a:xfrm>
            <a:prstGeom prst="rect">
              <a:avLst/>
            </a:prstGeom>
            <a:noFill/>
            <a:ln>
              <a:noFill/>
            </a:ln>
          </p:spPr>
        </p:pic>
        <p:pic>
          <p:nvPicPr>
            <p:cNvPr id="14" name="Bilde 13" descr="3">
              <a:extLst>
                <a:ext uri="{FF2B5EF4-FFF2-40B4-BE49-F238E27FC236}">
                  <a16:creationId xmlns:a16="http://schemas.microsoft.com/office/drawing/2014/main" id="{B6531E63-7AF7-66E6-A988-B45AD1F65778}"/>
                </a:ext>
              </a:extLst>
            </p:cNvPr>
            <p:cNvPicPr/>
            <p:nvPr/>
          </p:nvPicPr>
          <p:blipFill>
            <a:blip r:embed="rId7">
              <a:extLst>
                <a:ext uri="{28A0092B-C50C-407E-A947-70E740481C1C}">
                  <a14:useLocalDpi xmlns:a14="http://schemas.microsoft.com/office/drawing/2010/main" val="0"/>
                </a:ext>
              </a:extLst>
            </a:blip>
            <a:srcRect/>
            <a:stretch>
              <a:fillRect/>
            </a:stretch>
          </p:blipFill>
          <p:spPr bwMode="auto">
            <a:xfrm>
              <a:off x="2944532" y="5632120"/>
              <a:ext cx="300432" cy="290498"/>
            </a:xfrm>
            <a:prstGeom prst="rect">
              <a:avLst/>
            </a:prstGeom>
            <a:noFill/>
            <a:ln>
              <a:noFill/>
            </a:ln>
          </p:spPr>
        </p:pic>
        <p:pic>
          <p:nvPicPr>
            <p:cNvPr id="15" name="Bilde 14" descr="2">
              <a:extLst>
                <a:ext uri="{FF2B5EF4-FFF2-40B4-BE49-F238E27FC236}">
                  <a16:creationId xmlns:a16="http://schemas.microsoft.com/office/drawing/2014/main" id="{A200DED1-A6C3-9BE9-DBB5-66A5D15DD35C}"/>
                </a:ext>
              </a:extLst>
            </p:cNvPr>
            <p:cNvPicPr/>
            <p:nvPr/>
          </p:nvPicPr>
          <p:blipFill>
            <a:blip r:embed="rId8">
              <a:extLst>
                <a:ext uri="{28A0092B-C50C-407E-A947-70E740481C1C}">
                  <a14:useLocalDpi xmlns:a14="http://schemas.microsoft.com/office/drawing/2010/main" val="0"/>
                </a:ext>
              </a:extLst>
            </a:blip>
            <a:srcRect/>
            <a:stretch>
              <a:fillRect/>
            </a:stretch>
          </p:blipFill>
          <p:spPr bwMode="auto">
            <a:xfrm>
              <a:off x="3206729" y="5619062"/>
              <a:ext cx="293188" cy="303555"/>
            </a:xfrm>
            <a:prstGeom prst="rect">
              <a:avLst/>
            </a:prstGeom>
            <a:noFill/>
            <a:ln>
              <a:noFill/>
            </a:ln>
          </p:spPr>
        </p:pic>
        <p:pic>
          <p:nvPicPr>
            <p:cNvPr id="16" name="Bilde 15" descr="1 (Svært dårlig erfaring)">
              <a:extLst>
                <a:ext uri="{FF2B5EF4-FFF2-40B4-BE49-F238E27FC236}">
                  <a16:creationId xmlns:a16="http://schemas.microsoft.com/office/drawing/2014/main" id="{F3C56746-2347-4A00-E2E3-C1DBA3B362F4}"/>
                </a:ext>
              </a:extLst>
            </p:cNvPr>
            <p:cNvPicPr/>
            <p:nvPr/>
          </p:nvPicPr>
          <p:blipFill>
            <a:blip r:embed="rId9">
              <a:extLst>
                <a:ext uri="{28A0092B-C50C-407E-A947-70E740481C1C}">
                  <a14:useLocalDpi xmlns:a14="http://schemas.microsoft.com/office/drawing/2010/main" val="0"/>
                </a:ext>
              </a:extLst>
            </a:blip>
            <a:srcRect/>
            <a:stretch>
              <a:fillRect/>
            </a:stretch>
          </p:blipFill>
          <p:spPr bwMode="auto">
            <a:xfrm>
              <a:off x="3476670" y="5619060"/>
              <a:ext cx="293188" cy="290499"/>
            </a:xfrm>
            <a:prstGeom prst="rect">
              <a:avLst/>
            </a:prstGeom>
            <a:noFill/>
            <a:ln>
              <a:noFill/>
            </a:ln>
          </p:spPr>
        </p:pic>
      </p:grpSp>
      <p:sp>
        <p:nvSpPr>
          <p:cNvPr id="18" name="TekstSylinder 17">
            <a:extLst>
              <a:ext uri="{FF2B5EF4-FFF2-40B4-BE49-F238E27FC236}">
                <a16:creationId xmlns:a16="http://schemas.microsoft.com/office/drawing/2014/main" id="{B9FECEBE-BBCA-9615-EB0D-741D41749CF4}"/>
              </a:ext>
            </a:extLst>
          </p:cNvPr>
          <p:cNvSpPr txBox="1"/>
          <p:nvPr/>
        </p:nvSpPr>
        <p:spPr>
          <a:xfrm>
            <a:off x="930905" y="1328852"/>
            <a:ext cx="6651404" cy="276999"/>
          </a:xfrm>
          <a:prstGeom prst="rect">
            <a:avLst/>
          </a:prstGeom>
          <a:noFill/>
        </p:spPr>
        <p:txBody>
          <a:bodyPr wrap="square" rtlCol="0">
            <a:spAutoFit/>
          </a:bodyPr>
          <a:lstStyle/>
          <a:p>
            <a:r>
              <a:rPr lang="nb-NO" sz="1200" b="1" dirty="0"/>
              <a:t>Spørsmål til foresatt og elev: Hvor godt eller dårlig har eleven likt? </a:t>
            </a:r>
            <a:endParaRPr lang="nb-NO" sz="1200" dirty="0"/>
          </a:p>
        </p:txBody>
      </p:sp>
    </p:spTree>
    <p:extLst>
      <p:ext uri="{BB962C8B-B14F-4D97-AF65-F5344CB8AC3E}">
        <p14:creationId xmlns:p14="http://schemas.microsoft.com/office/powerpoint/2010/main" val="1424570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FD6FF3-445A-B1D5-1145-A60B9844858B}"/>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73D03CD6-7E48-C3F4-B841-A9962D12827F}"/>
              </a:ext>
            </a:extLst>
          </p:cNvPr>
          <p:cNvSpPr>
            <a:spLocks noGrp="1"/>
          </p:cNvSpPr>
          <p:nvPr>
            <p:ph type="title"/>
          </p:nvPr>
        </p:nvSpPr>
        <p:spPr>
          <a:xfrm>
            <a:off x="846444" y="1828800"/>
            <a:ext cx="3932237" cy="1600200"/>
          </a:xfrm>
        </p:spPr>
        <p:txBody>
          <a:bodyPr anchor="b">
            <a:normAutofit/>
          </a:bodyPr>
          <a:lstStyle/>
          <a:p>
            <a:r>
              <a:rPr lang="nb-NO" sz="4800" dirty="0"/>
              <a:t>Svar fra foresatte</a:t>
            </a:r>
          </a:p>
        </p:txBody>
      </p:sp>
      <p:pic>
        <p:nvPicPr>
          <p:cNvPr id="4" name="Bilde 3">
            <a:extLst>
              <a:ext uri="{FF2B5EF4-FFF2-40B4-BE49-F238E27FC236}">
                <a16:creationId xmlns:a16="http://schemas.microsoft.com/office/drawing/2014/main" id="{9C8D07E8-3AE3-17D6-22A0-3927E3AE4C26}"/>
              </a:ext>
            </a:extLst>
          </p:cNvPr>
          <p:cNvPicPr>
            <a:picLocks noChangeAspect="1"/>
          </p:cNvPicPr>
          <p:nvPr/>
        </p:nvPicPr>
        <p:blipFill>
          <a:blip r:embed="rId2"/>
          <a:stretch>
            <a:fillRect/>
          </a:stretch>
        </p:blipFill>
        <p:spPr>
          <a:xfrm>
            <a:off x="4605183" y="1091379"/>
            <a:ext cx="5759246" cy="3839497"/>
          </a:xfrm>
          <a:prstGeom prst="rect">
            <a:avLst/>
          </a:prstGeom>
        </p:spPr>
      </p:pic>
    </p:spTree>
    <p:extLst>
      <p:ext uri="{BB962C8B-B14F-4D97-AF65-F5344CB8AC3E}">
        <p14:creationId xmlns:p14="http://schemas.microsoft.com/office/powerpoint/2010/main" val="18331913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BF7994-194E-9B02-59EF-B7B770FACC1B}"/>
            </a:ext>
          </a:extLst>
        </p:cNvPr>
        <p:cNvGrpSpPr/>
        <p:nvPr/>
      </p:nvGrpSpPr>
      <p:grpSpPr>
        <a:xfrm>
          <a:off x="0" y="0"/>
          <a:ext cx="0" cy="0"/>
          <a:chOff x="0" y="0"/>
          <a:chExt cx="0" cy="0"/>
        </a:xfrm>
      </p:grpSpPr>
      <p:graphicFrame>
        <p:nvGraphicFramePr>
          <p:cNvPr id="26" name="Plassholder for innhold 3">
            <a:extLst>
              <a:ext uri="{FF2B5EF4-FFF2-40B4-BE49-F238E27FC236}">
                <a16:creationId xmlns:a16="http://schemas.microsoft.com/office/drawing/2014/main" id="{AA4A372F-65DE-E73D-EF18-9B407614491B}"/>
              </a:ext>
            </a:extLst>
          </p:cNvPr>
          <p:cNvGraphicFramePr>
            <a:graphicFrameLocks/>
          </p:cNvGraphicFramePr>
          <p:nvPr>
            <p:extLst>
              <p:ext uri="{D42A27DB-BD31-4B8C-83A1-F6EECF244321}">
                <p14:modId xmlns:p14="http://schemas.microsoft.com/office/powerpoint/2010/main" val="2702708384"/>
              </p:ext>
            </p:extLst>
          </p:nvPr>
        </p:nvGraphicFramePr>
        <p:xfrm>
          <a:off x="3804365" y="2002737"/>
          <a:ext cx="6400048" cy="4749699"/>
        </p:xfrm>
        <a:graphic>
          <a:graphicData uri="http://schemas.openxmlformats.org/drawingml/2006/chart">
            <c:chart xmlns:c="http://schemas.openxmlformats.org/drawingml/2006/chart" xmlns:r="http://schemas.openxmlformats.org/officeDocument/2006/relationships" r:id="rId3"/>
          </a:graphicData>
        </a:graphic>
      </p:graphicFrame>
      <p:sp>
        <p:nvSpPr>
          <p:cNvPr id="2" name="Tittel 1">
            <a:extLst>
              <a:ext uri="{FF2B5EF4-FFF2-40B4-BE49-F238E27FC236}">
                <a16:creationId xmlns:a16="http://schemas.microsoft.com/office/drawing/2014/main" id="{4A6FE58A-0D21-2F89-8D34-26BD58C1BCFA}"/>
              </a:ext>
            </a:extLst>
          </p:cNvPr>
          <p:cNvSpPr>
            <a:spLocks noGrp="1"/>
          </p:cNvSpPr>
          <p:nvPr>
            <p:ph type="title"/>
          </p:nvPr>
        </p:nvSpPr>
        <p:spPr>
          <a:xfrm>
            <a:off x="1091992" y="413457"/>
            <a:ext cx="8739936" cy="1131608"/>
          </a:xfrm>
        </p:spPr>
        <p:txBody>
          <a:bodyPr anchor="t">
            <a:noAutofit/>
          </a:bodyPr>
          <a:lstStyle/>
          <a:p>
            <a:pPr algn="l"/>
            <a:r>
              <a:rPr lang="nb-NO" sz="1800" dirty="0"/>
              <a:t>Omtrent 8 av 10 foresatte oppfatter kvaliteten som bra (fra 4 til 6). Det er relativt stabilt over tid. </a:t>
            </a:r>
            <a:endParaRPr lang="nb-NO" sz="1800" dirty="0">
              <a:latin typeface="+mn-lt"/>
            </a:endParaRPr>
          </a:p>
        </p:txBody>
      </p:sp>
      <p:graphicFrame>
        <p:nvGraphicFramePr>
          <p:cNvPr id="4" name="Plassholder for innhold 3">
            <a:extLst>
              <a:ext uri="{FF2B5EF4-FFF2-40B4-BE49-F238E27FC236}">
                <a16:creationId xmlns:a16="http://schemas.microsoft.com/office/drawing/2014/main" id="{69419B26-5E81-F650-710C-B8919D3C0938}"/>
              </a:ext>
            </a:extLst>
          </p:cNvPr>
          <p:cNvGraphicFramePr>
            <a:graphicFrameLocks noGrp="1"/>
          </p:cNvGraphicFramePr>
          <p:nvPr>
            <p:ph idx="1"/>
            <p:extLst>
              <p:ext uri="{D42A27DB-BD31-4B8C-83A1-F6EECF244321}">
                <p14:modId xmlns:p14="http://schemas.microsoft.com/office/powerpoint/2010/main" val="4154777138"/>
              </p:ext>
            </p:extLst>
          </p:nvPr>
        </p:nvGraphicFramePr>
        <p:xfrm>
          <a:off x="551547" y="2132640"/>
          <a:ext cx="5258079" cy="3246756"/>
        </p:xfrm>
        <a:graphic>
          <a:graphicData uri="http://schemas.openxmlformats.org/drawingml/2006/chart">
            <c:chart xmlns:c="http://schemas.openxmlformats.org/drawingml/2006/chart" xmlns:r="http://schemas.openxmlformats.org/officeDocument/2006/relationships" r:id="rId4"/>
          </a:graphicData>
        </a:graphic>
      </p:graphicFrame>
      <p:sp>
        <p:nvSpPr>
          <p:cNvPr id="10" name="TekstSylinder 9">
            <a:extLst>
              <a:ext uri="{FF2B5EF4-FFF2-40B4-BE49-F238E27FC236}">
                <a16:creationId xmlns:a16="http://schemas.microsoft.com/office/drawing/2014/main" id="{D66014B8-7262-8F33-1F04-F22DB430F3D3}"/>
              </a:ext>
            </a:extLst>
          </p:cNvPr>
          <p:cNvSpPr txBox="1"/>
          <p:nvPr/>
        </p:nvSpPr>
        <p:spPr>
          <a:xfrm>
            <a:off x="5670872" y="4556796"/>
            <a:ext cx="314510" cy="276999"/>
          </a:xfrm>
          <a:prstGeom prst="rect">
            <a:avLst/>
          </a:prstGeom>
          <a:noFill/>
        </p:spPr>
        <p:txBody>
          <a:bodyPr wrap="none" rtlCol="0">
            <a:spAutoFit/>
          </a:bodyPr>
          <a:lstStyle/>
          <a:p>
            <a:r>
              <a:rPr lang="nb-NO" sz="1200" b="1" dirty="0"/>
              <a:t>%</a:t>
            </a:r>
          </a:p>
        </p:txBody>
      </p:sp>
      <p:sp>
        <p:nvSpPr>
          <p:cNvPr id="9" name="TekstSylinder 8">
            <a:extLst>
              <a:ext uri="{FF2B5EF4-FFF2-40B4-BE49-F238E27FC236}">
                <a16:creationId xmlns:a16="http://schemas.microsoft.com/office/drawing/2014/main" id="{7C71033F-2EC3-130A-5DBE-2DF8CC031186}"/>
              </a:ext>
            </a:extLst>
          </p:cNvPr>
          <p:cNvSpPr txBox="1"/>
          <p:nvPr/>
        </p:nvSpPr>
        <p:spPr>
          <a:xfrm>
            <a:off x="1141120" y="6294740"/>
            <a:ext cx="3714776" cy="492443"/>
          </a:xfrm>
          <a:prstGeom prst="rect">
            <a:avLst/>
          </a:prstGeom>
          <a:noFill/>
        </p:spPr>
        <p:txBody>
          <a:bodyPr wrap="square" rtlCol="0">
            <a:spAutoFit/>
          </a:bodyPr>
          <a:lstStyle/>
          <a:p>
            <a:r>
              <a:rPr lang="nb-NO" sz="800" b="1" dirty="0"/>
              <a:t>Utvalg: Undersøkelse gjennomført ved bruk av Questback. I parentes er utvalget som har svart på spørsmålet.</a:t>
            </a:r>
          </a:p>
          <a:p>
            <a:endParaRPr lang="nb-NO" sz="1000" b="1" dirty="0"/>
          </a:p>
        </p:txBody>
      </p:sp>
      <p:sp>
        <p:nvSpPr>
          <p:cNvPr id="28" name="TekstSylinder 27">
            <a:extLst>
              <a:ext uri="{FF2B5EF4-FFF2-40B4-BE49-F238E27FC236}">
                <a16:creationId xmlns:a16="http://schemas.microsoft.com/office/drawing/2014/main" id="{EF908EF4-7CBF-845A-1ADA-F548CC3ACA9C}"/>
              </a:ext>
            </a:extLst>
          </p:cNvPr>
          <p:cNvSpPr txBox="1"/>
          <p:nvPr/>
        </p:nvSpPr>
        <p:spPr>
          <a:xfrm>
            <a:off x="10204413" y="4592541"/>
            <a:ext cx="314510" cy="276999"/>
          </a:xfrm>
          <a:prstGeom prst="rect">
            <a:avLst/>
          </a:prstGeom>
          <a:noFill/>
        </p:spPr>
        <p:txBody>
          <a:bodyPr wrap="none" rtlCol="0">
            <a:spAutoFit/>
          </a:bodyPr>
          <a:lstStyle/>
          <a:p>
            <a:r>
              <a:rPr lang="nb-NO" sz="1200" b="1" dirty="0"/>
              <a:t>%</a:t>
            </a:r>
          </a:p>
        </p:txBody>
      </p:sp>
      <p:sp>
        <p:nvSpPr>
          <p:cNvPr id="18" name="TekstSylinder 17">
            <a:extLst>
              <a:ext uri="{FF2B5EF4-FFF2-40B4-BE49-F238E27FC236}">
                <a16:creationId xmlns:a16="http://schemas.microsoft.com/office/drawing/2014/main" id="{6F67F219-5A77-96A2-0885-72A12DD6808C}"/>
              </a:ext>
            </a:extLst>
          </p:cNvPr>
          <p:cNvSpPr txBox="1"/>
          <p:nvPr/>
        </p:nvSpPr>
        <p:spPr>
          <a:xfrm>
            <a:off x="1370831" y="1477195"/>
            <a:ext cx="8481092" cy="461665"/>
          </a:xfrm>
          <a:prstGeom prst="rect">
            <a:avLst/>
          </a:prstGeom>
          <a:noFill/>
        </p:spPr>
        <p:txBody>
          <a:bodyPr wrap="square" rtlCol="0">
            <a:spAutoFit/>
          </a:bodyPr>
          <a:lstStyle/>
          <a:p>
            <a:r>
              <a:rPr lang="nb-NO" sz="1200" b="1" dirty="0"/>
              <a:t>Spørsmål til foresatt: Hvordan oppfatter du som foreldre/foresatt følgende egenskaper ved ordningen? Svar på en skala fra svært bra (6) til svært dårlig (1).: Kvaliteten på frukten som blir delt ut til elevene.	</a:t>
            </a:r>
            <a:endParaRPr lang="nb-NO" sz="1200" dirty="0"/>
          </a:p>
        </p:txBody>
      </p:sp>
      <p:sp>
        <p:nvSpPr>
          <p:cNvPr id="6" name="TekstSylinder 5">
            <a:extLst>
              <a:ext uri="{FF2B5EF4-FFF2-40B4-BE49-F238E27FC236}">
                <a16:creationId xmlns:a16="http://schemas.microsoft.com/office/drawing/2014/main" id="{0115B6CE-02A1-75D3-2189-3A302ABB2C45}"/>
              </a:ext>
            </a:extLst>
          </p:cNvPr>
          <p:cNvSpPr txBox="1"/>
          <p:nvPr/>
        </p:nvSpPr>
        <p:spPr>
          <a:xfrm>
            <a:off x="7854998" y="2294104"/>
            <a:ext cx="978922" cy="276999"/>
          </a:xfrm>
          <a:prstGeom prst="rect">
            <a:avLst/>
          </a:prstGeom>
          <a:noFill/>
        </p:spPr>
        <p:txBody>
          <a:bodyPr wrap="none" rtlCol="0">
            <a:spAutoFit/>
          </a:bodyPr>
          <a:lstStyle/>
          <a:p>
            <a:r>
              <a:rPr lang="nb-NO" sz="1200" b="1" dirty="0">
                <a:solidFill>
                  <a:srgbClr val="FF0000"/>
                </a:solidFill>
              </a:rPr>
              <a:t>Fruktpause</a:t>
            </a:r>
          </a:p>
        </p:txBody>
      </p:sp>
      <p:sp>
        <p:nvSpPr>
          <p:cNvPr id="8" name="TekstSylinder 7">
            <a:extLst>
              <a:ext uri="{FF2B5EF4-FFF2-40B4-BE49-F238E27FC236}">
                <a16:creationId xmlns:a16="http://schemas.microsoft.com/office/drawing/2014/main" id="{FD66C6DB-099D-428C-F505-108364F99E62}"/>
              </a:ext>
            </a:extLst>
          </p:cNvPr>
          <p:cNvSpPr txBox="1"/>
          <p:nvPr/>
        </p:nvSpPr>
        <p:spPr>
          <a:xfrm>
            <a:off x="3257042" y="2349507"/>
            <a:ext cx="1364220" cy="276999"/>
          </a:xfrm>
          <a:prstGeom prst="rect">
            <a:avLst/>
          </a:prstGeom>
          <a:noFill/>
        </p:spPr>
        <p:txBody>
          <a:bodyPr wrap="none" rtlCol="0">
            <a:spAutoFit/>
          </a:bodyPr>
          <a:lstStyle/>
          <a:p>
            <a:r>
              <a:rPr lang="nb-NO" sz="1200" b="1" dirty="0">
                <a:solidFill>
                  <a:srgbClr val="FF0000"/>
                </a:solidFill>
              </a:rPr>
              <a:t>Vanlig Skolefrukt</a:t>
            </a:r>
          </a:p>
        </p:txBody>
      </p:sp>
    </p:spTree>
    <p:extLst>
      <p:ext uri="{BB962C8B-B14F-4D97-AF65-F5344CB8AC3E}">
        <p14:creationId xmlns:p14="http://schemas.microsoft.com/office/powerpoint/2010/main" val="38959287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D099A1-668F-0060-B8AB-899B7DB414D8}"/>
            </a:ext>
          </a:extLst>
        </p:cNvPr>
        <p:cNvGrpSpPr/>
        <p:nvPr/>
      </p:nvGrpSpPr>
      <p:grpSpPr>
        <a:xfrm>
          <a:off x="0" y="0"/>
          <a:ext cx="0" cy="0"/>
          <a:chOff x="0" y="0"/>
          <a:chExt cx="0" cy="0"/>
        </a:xfrm>
      </p:grpSpPr>
      <p:graphicFrame>
        <p:nvGraphicFramePr>
          <p:cNvPr id="26" name="Plassholder for innhold 3">
            <a:extLst>
              <a:ext uri="{FF2B5EF4-FFF2-40B4-BE49-F238E27FC236}">
                <a16:creationId xmlns:a16="http://schemas.microsoft.com/office/drawing/2014/main" id="{80B20F5F-4E82-CC72-F642-A18DEF8F0F19}"/>
              </a:ext>
            </a:extLst>
          </p:cNvPr>
          <p:cNvGraphicFramePr>
            <a:graphicFrameLocks/>
          </p:cNvGraphicFramePr>
          <p:nvPr>
            <p:extLst>
              <p:ext uri="{D42A27DB-BD31-4B8C-83A1-F6EECF244321}">
                <p14:modId xmlns:p14="http://schemas.microsoft.com/office/powerpoint/2010/main" val="3142504080"/>
              </p:ext>
            </p:extLst>
          </p:nvPr>
        </p:nvGraphicFramePr>
        <p:xfrm>
          <a:off x="3804365" y="1938861"/>
          <a:ext cx="6400048" cy="4813576"/>
        </p:xfrm>
        <a:graphic>
          <a:graphicData uri="http://schemas.openxmlformats.org/drawingml/2006/chart">
            <c:chart xmlns:c="http://schemas.openxmlformats.org/drawingml/2006/chart" xmlns:r="http://schemas.openxmlformats.org/officeDocument/2006/relationships" r:id="rId3"/>
          </a:graphicData>
        </a:graphic>
      </p:graphicFrame>
      <p:sp>
        <p:nvSpPr>
          <p:cNvPr id="2" name="Tittel 1">
            <a:extLst>
              <a:ext uri="{FF2B5EF4-FFF2-40B4-BE49-F238E27FC236}">
                <a16:creationId xmlns:a16="http://schemas.microsoft.com/office/drawing/2014/main" id="{487AC882-DDE1-9BB7-3066-A037F2871359}"/>
              </a:ext>
            </a:extLst>
          </p:cNvPr>
          <p:cNvSpPr>
            <a:spLocks noGrp="1"/>
          </p:cNvSpPr>
          <p:nvPr>
            <p:ph type="title"/>
          </p:nvPr>
        </p:nvSpPr>
        <p:spPr>
          <a:xfrm>
            <a:off x="1091992" y="413457"/>
            <a:ext cx="8481092" cy="1131608"/>
          </a:xfrm>
        </p:spPr>
        <p:txBody>
          <a:bodyPr anchor="t">
            <a:noAutofit/>
          </a:bodyPr>
          <a:lstStyle/>
          <a:p>
            <a:pPr algn="l"/>
            <a:r>
              <a:rPr lang="nb-NO" sz="1800" dirty="0"/>
              <a:t>Omtrent 7 av 10 foresatte oppfatter variasjon som bra (fra 4 til 6). Det er relativt stabilt over tid. </a:t>
            </a:r>
            <a:endParaRPr lang="nb-NO" sz="1800" dirty="0">
              <a:latin typeface="+mn-lt"/>
            </a:endParaRPr>
          </a:p>
        </p:txBody>
      </p:sp>
      <p:graphicFrame>
        <p:nvGraphicFramePr>
          <p:cNvPr id="4" name="Plassholder for innhold 3">
            <a:extLst>
              <a:ext uri="{FF2B5EF4-FFF2-40B4-BE49-F238E27FC236}">
                <a16:creationId xmlns:a16="http://schemas.microsoft.com/office/drawing/2014/main" id="{2016DB43-6912-7B29-066A-0525238E2EBA}"/>
              </a:ext>
            </a:extLst>
          </p:cNvPr>
          <p:cNvGraphicFramePr>
            <a:graphicFrameLocks noGrp="1"/>
          </p:cNvGraphicFramePr>
          <p:nvPr>
            <p:ph idx="1"/>
            <p:extLst>
              <p:ext uri="{D42A27DB-BD31-4B8C-83A1-F6EECF244321}">
                <p14:modId xmlns:p14="http://schemas.microsoft.com/office/powerpoint/2010/main" val="2059757488"/>
              </p:ext>
            </p:extLst>
          </p:nvPr>
        </p:nvGraphicFramePr>
        <p:xfrm>
          <a:off x="551547" y="2132640"/>
          <a:ext cx="5258079" cy="3246756"/>
        </p:xfrm>
        <a:graphic>
          <a:graphicData uri="http://schemas.openxmlformats.org/drawingml/2006/chart">
            <c:chart xmlns:c="http://schemas.openxmlformats.org/drawingml/2006/chart" xmlns:r="http://schemas.openxmlformats.org/officeDocument/2006/relationships" r:id="rId4"/>
          </a:graphicData>
        </a:graphic>
      </p:graphicFrame>
      <p:sp>
        <p:nvSpPr>
          <p:cNvPr id="10" name="TekstSylinder 9">
            <a:extLst>
              <a:ext uri="{FF2B5EF4-FFF2-40B4-BE49-F238E27FC236}">
                <a16:creationId xmlns:a16="http://schemas.microsoft.com/office/drawing/2014/main" id="{8F820171-647B-12DA-FF65-8FE8F11BBB28}"/>
              </a:ext>
            </a:extLst>
          </p:cNvPr>
          <p:cNvSpPr txBox="1"/>
          <p:nvPr/>
        </p:nvSpPr>
        <p:spPr>
          <a:xfrm>
            <a:off x="5670872" y="4556796"/>
            <a:ext cx="314510" cy="276999"/>
          </a:xfrm>
          <a:prstGeom prst="rect">
            <a:avLst/>
          </a:prstGeom>
          <a:noFill/>
        </p:spPr>
        <p:txBody>
          <a:bodyPr wrap="none" rtlCol="0">
            <a:spAutoFit/>
          </a:bodyPr>
          <a:lstStyle/>
          <a:p>
            <a:r>
              <a:rPr lang="nb-NO" sz="1200" b="1" dirty="0"/>
              <a:t>%</a:t>
            </a:r>
          </a:p>
        </p:txBody>
      </p:sp>
      <p:sp>
        <p:nvSpPr>
          <p:cNvPr id="9" name="TekstSylinder 8">
            <a:extLst>
              <a:ext uri="{FF2B5EF4-FFF2-40B4-BE49-F238E27FC236}">
                <a16:creationId xmlns:a16="http://schemas.microsoft.com/office/drawing/2014/main" id="{63D73D25-898F-DB96-B76E-25256B5F9472}"/>
              </a:ext>
            </a:extLst>
          </p:cNvPr>
          <p:cNvSpPr txBox="1"/>
          <p:nvPr/>
        </p:nvSpPr>
        <p:spPr>
          <a:xfrm>
            <a:off x="1141120" y="6294740"/>
            <a:ext cx="3714776" cy="492443"/>
          </a:xfrm>
          <a:prstGeom prst="rect">
            <a:avLst/>
          </a:prstGeom>
          <a:noFill/>
        </p:spPr>
        <p:txBody>
          <a:bodyPr wrap="square" rtlCol="0">
            <a:spAutoFit/>
          </a:bodyPr>
          <a:lstStyle/>
          <a:p>
            <a:r>
              <a:rPr lang="nb-NO" sz="800" b="1" dirty="0"/>
              <a:t>Utvalg: Undersøkelse gjennomført ved bruk av Questback. I parentes er utvalget som har svart på spørsmålet.</a:t>
            </a:r>
          </a:p>
          <a:p>
            <a:endParaRPr lang="nb-NO" sz="1000" b="1" dirty="0"/>
          </a:p>
        </p:txBody>
      </p:sp>
      <p:sp>
        <p:nvSpPr>
          <p:cNvPr id="28" name="TekstSylinder 27">
            <a:extLst>
              <a:ext uri="{FF2B5EF4-FFF2-40B4-BE49-F238E27FC236}">
                <a16:creationId xmlns:a16="http://schemas.microsoft.com/office/drawing/2014/main" id="{45AA6649-98FD-0926-2FF3-BC9A07088714}"/>
              </a:ext>
            </a:extLst>
          </p:cNvPr>
          <p:cNvSpPr txBox="1"/>
          <p:nvPr/>
        </p:nvSpPr>
        <p:spPr>
          <a:xfrm>
            <a:off x="10204413" y="4592541"/>
            <a:ext cx="314510" cy="276999"/>
          </a:xfrm>
          <a:prstGeom prst="rect">
            <a:avLst/>
          </a:prstGeom>
          <a:noFill/>
        </p:spPr>
        <p:txBody>
          <a:bodyPr wrap="none" rtlCol="0">
            <a:spAutoFit/>
          </a:bodyPr>
          <a:lstStyle/>
          <a:p>
            <a:r>
              <a:rPr lang="nb-NO" sz="1200" b="1" dirty="0"/>
              <a:t>%</a:t>
            </a:r>
          </a:p>
        </p:txBody>
      </p:sp>
      <p:sp>
        <p:nvSpPr>
          <p:cNvPr id="18" name="TekstSylinder 17">
            <a:extLst>
              <a:ext uri="{FF2B5EF4-FFF2-40B4-BE49-F238E27FC236}">
                <a16:creationId xmlns:a16="http://schemas.microsoft.com/office/drawing/2014/main" id="{92A81151-24AC-C940-A41E-A818685E520B}"/>
              </a:ext>
            </a:extLst>
          </p:cNvPr>
          <p:cNvSpPr txBox="1"/>
          <p:nvPr/>
        </p:nvSpPr>
        <p:spPr>
          <a:xfrm>
            <a:off x="1370831" y="1477195"/>
            <a:ext cx="8481092" cy="461665"/>
          </a:xfrm>
          <a:prstGeom prst="rect">
            <a:avLst/>
          </a:prstGeom>
          <a:noFill/>
        </p:spPr>
        <p:txBody>
          <a:bodyPr wrap="square" rtlCol="0">
            <a:spAutoFit/>
          </a:bodyPr>
          <a:lstStyle/>
          <a:p>
            <a:r>
              <a:rPr lang="nb-NO" sz="1200" b="1" dirty="0"/>
              <a:t>Spørsmål til foresatt: Hvordan oppfatter du som foreldre/foresatt følgende egenskaper ved ordningen? Svar på en skala fra svært bra (6) til svært dårlig (1).: Variasjon på frukten som blir delt ut til elevene.	</a:t>
            </a:r>
            <a:endParaRPr lang="nb-NO" sz="1200" dirty="0"/>
          </a:p>
        </p:txBody>
      </p:sp>
      <p:sp>
        <p:nvSpPr>
          <p:cNvPr id="6" name="TekstSylinder 5">
            <a:extLst>
              <a:ext uri="{FF2B5EF4-FFF2-40B4-BE49-F238E27FC236}">
                <a16:creationId xmlns:a16="http://schemas.microsoft.com/office/drawing/2014/main" id="{90998B58-978D-3FDB-5721-84B37033E77A}"/>
              </a:ext>
            </a:extLst>
          </p:cNvPr>
          <p:cNvSpPr txBox="1"/>
          <p:nvPr/>
        </p:nvSpPr>
        <p:spPr>
          <a:xfrm>
            <a:off x="7854998" y="2294104"/>
            <a:ext cx="978922" cy="276999"/>
          </a:xfrm>
          <a:prstGeom prst="rect">
            <a:avLst/>
          </a:prstGeom>
          <a:noFill/>
        </p:spPr>
        <p:txBody>
          <a:bodyPr wrap="none" rtlCol="0">
            <a:spAutoFit/>
          </a:bodyPr>
          <a:lstStyle/>
          <a:p>
            <a:r>
              <a:rPr lang="nb-NO" sz="1200" b="1" dirty="0">
                <a:solidFill>
                  <a:srgbClr val="FF0000"/>
                </a:solidFill>
              </a:rPr>
              <a:t>Fruktpause</a:t>
            </a:r>
          </a:p>
        </p:txBody>
      </p:sp>
      <p:sp>
        <p:nvSpPr>
          <p:cNvPr id="8" name="TekstSylinder 7">
            <a:extLst>
              <a:ext uri="{FF2B5EF4-FFF2-40B4-BE49-F238E27FC236}">
                <a16:creationId xmlns:a16="http://schemas.microsoft.com/office/drawing/2014/main" id="{356974BB-93D1-A242-3137-07C1845A3B3D}"/>
              </a:ext>
            </a:extLst>
          </p:cNvPr>
          <p:cNvSpPr txBox="1"/>
          <p:nvPr/>
        </p:nvSpPr>
        <p:spPr>
          <a:xfrm>
            <a:off x="3257042" y="2349507"/>
            <a:ext cx="1364220" cy="276999"/>
          </a:xfrm>
          <a:prstGeom prst="rect">
            <a:avLst/>
          </a:prstGeom>
          <a:noFill/>
        </p:spPr>
        <p:txBody>
          <a:bodyPr wrap="none" rtlCol="0">
            <a:spAutoFit/>
          </a:bodyPr>
          <a:lstStyle/>
          <a:p>
            <a:r>
              <a:rPr lang="nb-NO" sz="1200" b="1" dirty="0">
                <a:solidFill>
                  <a:srgbClr val="FF0000"/>
                </a:solidFill>
              </a:rPr>
              <a:t>Vanlig Skolefrukt</a:t>
            </a:r>
          </a:p>
        </p:txBody>
      </p:sp>
    </p:spTree>
    <p:extLst>
      <p:ext uri="{BB962C8B-B14F-4D97-AF65-F5344CB8AC3E}">
        <p14:creationId xmlns:p14="http://schemas.microsoft.com/office/powerpoint/2010/main" val="9137529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A8C8E0-3959-9FD9-F273-1317DBC05FAB}"/>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29A16959-8CC7-0601-2CB5-B9502E358831}"/>
              </a:ext>
            </a:extLst>
          </p:cNvPr>
          <p:cNvSpPr>
            <a:spLocks noGrp="1"/>
          </p:cNvSpPr>
          <p:nvPr>
            <p:ph type="title"/>
          </p:nvPr>
        </p:nvSpPr>
        <p:spPr>
          <a:xfrm>
            <a:off x="1035788" y="1663010"/>
            <a:ext cx="5060212" cy="1600200"/>
          </a:xfrm>
        </p:spPr>
        <p:txBody>
          <a:bodyPr anchor="b">
            <a:normAutofit fontScale="90000"/>
          </a:bodyPr>
          <a:lstStyle/>
          <a:p>
            <a:br>
              <a:rPr lang="nb-NO" sz="4800" dirty="0"/>
            </a:br>
            <a:r>
              <a:rPr lang="nb-NO" sz="4800" dirty="0"/>
              <a:t>Informasjon om og fra Skolefrukt</a:t>
            </a:r>
            <a:endParaRPr lang="nb-NO" sz="4400" dirty="0"/>
          </a:p>
        </p:txBody>
      </p:sp>
      <p:pic>
        <p:nvPicPr>
          <p:cNvPr id="3" name="Bilde 2">
            <a:extLst>
              <a:ext uri="{FF2B5EF4-FFF2-40B4-BE49-F238E27FC236}">
                <a16:creationId xmlns:a16="http://schemas.microsoft.com/office/drawing/2014/main" id="{F666AA80-2454-8703-2570-BF3975A89AB7}"/>
              </a:ext>
            </a:extLst>
          </p:cNvPr>
          <p:cNvPicPr>
            <a:picLocks noChangeAspect="1"/>
          </p:cNvPicPr>
          <p:nvPr/>
        </p:nvPicPr>
        <p:blipFill>
          <a:blip r:embed="rId2"/>
          <a:stretch>
            <a:fillRect/>
          </a:stretch>
        </p:blipFill>
        <p:spPr>
          <a:xfrm>
            <a:off x="6271751" y="1524000"/>
            <a:ext cx="4612559" cy="3075039"/>
          </a:xfrm>
          <a:prstGeom prst="rect">
            <a:avLst/>
          </a:prstGeom>
        </p:spPr>
      </p:pic>
    </p:spTree>
    <p:extLst>
      <p:ext uri="{BB962C8B-B14F-4D97-AF65-F5344CB8AC3E}">
        <p14:creationId xmlns:p14="http://schemas.microsoft.com/office/powerpoint/2010/main" val="3084453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Plassholder for innhold 3"/>
          <p:cNvGraphicFramePr>
            <a:graphicFrameLocks noGrp="1"/>
          </p:cNvGraphicFramePr>
          <p:nvPr>
            <p:ph idx="1"/>
            <p:extLst>
              <p:ext uri="{D42A27DB-BD31-4B8C-83A1-F6EECF244321}">
                <p14:modId xmlns:p14="http://schemas.microsoft.com/office/powerpoint/2010/main" val="2412322397"/>
              </p:ext>
            </p:extLst>
          </p:nvPr>
        </p:nvGraphicFramePr>
        <p:xfrm>
          <a:off x="2181552" y="1268761"/>
          <a:ext cx="8018904" cy="5479097"/>
        </p:xfrm>
        <a:graphic>
          <a:graphicData uri="http://schemas.openxmlformats.org/drawingml/2006/chart">
            <c:chart xmlns:c="http://schemas.openxmlformats.org/drawingml/2006/chart" xmlns:r="http://schemas.openxmlformats.org/officeDocument/2006/relationships" r:id="rId3"/>
          </a:graphicData>
        </a:graphic>
      </p:graphicFrame>
      <p:sp>
        <p:nvSpPr>
          <p:cNvPr id="2" name="Tittel 1"/>
          <p:cNvSpPr>
            <a:spLocks noGrp="1"/>
          </p:cNvSpPr>
          <p:nvPr>
            <p:ph type="title"/>
          </p:nvPr>
        </p:nvSpPr>
        <p:spPr>
          <a:xfrm>
            <a:off x="677216" y="259906"/>
            <a:ext cx="8548592" cy="1131608"/>
          </a:xfrm>
        </p:spPr>
        <p:txBody>
          <a:bodyPr>
            <a:noAutofit/>
          </a:bodyPr>
          <a:lstStyle/>
          <a:p>
            <a:pPr algn="l"/>
            <a:r>
              <a:rPr lang="nb-NO" sz="1800" dirty="0"/>
              <a:t>Som informasjonskanal er skolenes digitale kommunikasjonsplattform * blitt omtrent like viktig som ranselpost. *</a:t>
            </a:r>
          </a:p>
        </p:txBody>
      </p:sp>
      <p:sp>
        <p:nvSpPr>
          <p:cNvPr id="8" name="TekstSylinder 7"/>
          <p:cNvSpPr txBox="1"/>
          <p:nvPr/>
        </p:nvSpPr>
        <p:spPr>
          <a:xfrm>
            <a:off x="2279576" y="1519036"/>
            <a:ext cx="7326790" cy="430887"/>
          </a:xfrm>
          <a:prstGeom prst="rect">
            <a:avLst/>
          </a:prstGeom>
          <a:noFill/>
        </p:spPr>
        <p:txBody>
          <a:bodyPr wrap="square" rtlCol="0">
            <a:spAutoFit/>
          </a:bodyPr>
          <a:lstStyle/>
          <a:p>
            <a:r>
              <a:rPr lang="nb-NO" sz="1100" b="1" i="1" dirty="0"/>
              <a:t>Spørsmål  til foresatt: Hvor fikk du informasjon om at du kunne abonnere på Skolefrukt? Her kan du krysse av for flere svar.</a:t>
            </a:r>
            <a:endParaRPr lang="nb-NO" sz="1100" i="1" dirty="0"/>
          </a:p>
        </p:txBody>
      </p:sp>
      <p:sp>
        <p:nvSpPr>
          <p:cNvPr id="10" name="TekstSylinder 9"/>
          <p:cNvSpPr txBox="1"/>
          <p:nvPr/>
        </p:nvSpPr>
        <p:spPr>
          <a:xfrm>
            <a:off x="9835098" y="5589240"/>
            <a:ext cx="292736" cy="369332"/>
          </a:xfrm>
          <a:prstGeom prst="rect">
            <a:avLst/>
          </a:prstGeom>
          <a:noFill/>
        </p:spPr>
        <p:txBody>
          <a:bodyPr wrap="square" rtlCol="0">
            <a:spAutoFit/>
          </a:bodyPr>
          <a:lstStyle/>
          <a:p>
            <a:r>
              <a:rPr lang="nb-NO" b="1" dirty="0"/>
              <a:t>%</a:t>
            </a:r>
          </a:p>
        </p:txBody>
      </p:sp>
      <p:sp>
        <p:nvSpPr>
          <p:cNvPr id="7" name="TekstSylinder 6"/>
          <p:cNvSpPr txBox="1"/>
          <p:nvPr/>
        </p:nvSpPr>
        <p:spPr>
          <a:xfrm>
            <a:off x="1991544" y="6488669"/>
            <a:ext cx="4104456" cy="492443"/>
          </a:xfrm>
          <a:prstGeom prst="rect">
            <a:avLst/>
          </a:prstGeom>
          <a:noFill/>
        </p:spPr>
        <p:txBody>
          <a:bodyPr wrap="square" rtlCol="0">
            <a:spAutoFit/>
          </a:bodyPr>
          <a:lstStyle/>
          <a:p>
            <a:r>
              <a:rPr lang="nb-NO" sz="800" b="1" dirty="0"/>
              <a:t>Utvalg: Undersøkelse gjennomført ved bruk av Questback. I parentes er utvalget som har svart på spørsmålet.</a:t>
            </a:r>
          </a:p>
          <a:p>
            <a:endParaRPr lang="nb-NO" sz="1000" b="1" dirty="0"/>
          </a:p>
        </p:txBody>
      </p:sp>
      <p:sp>
        <p:nvSpPr>
          <p:cNvPr id="5" name="TekstSylinder 4">
            <a:extLst>
              <a:ext uri="{FF2B5EF4-FFF2-40B4-BE49-F238E27FC236}">
                <a16:creationId xmlns:a16="http://schemas.microsoft.com/office/drawing/2014/main" id="{9B8C67E4-80AF-0DDF-73F2-59DC63174A26}"/>
              </a:ext>
            </a:extLst>
          </p:cNvPr>
          <p:cNvSpPr txBox="1"/>
          <p:nvPr/>
        </p:nvSpPr>
        <p:spPr>
          <a:xfrm>
            <a:off x="5237486" y="1731574"/>
            <a:ext cx="1364220" cy="276999"/>
          </a:xfrm>
          <a:prstGeom prst="rect">
            <a:avLst/>
          </a:prstGeom>
          <a:noFill/>
        </p:spPr>
        <p:txBody>
          <a:bodyPr wrap="none" rtlCol="0">
            <a:spAutoFit/>
          </a:bodyPr>
          <a:lstStyle/>
          <a:p>
            <a:r>
              <a:rPr lang="nb-NO" sz="1200" b="1" dirty="0">
                <a:solidFill>
                  <a:srgbClr val="FF0000"/>
                </a:solidFill>
              </a:rPr>
              <a:t>Vanlig Skolefrukt</a:t>
            </a:r>
          </a:p>
        </p:txBody>
      </p:sp>
      <p:sp>
        <p:nvSpPr>
          <p:cNvPr id="3" name="Rektangel 2">
            <a:extLst>
              <a:ext uri="{FF2B5EF4-FFF2-40B4-BE49-F238E27FC236}">
                <a16:creationId xmlns:a16="http://schemas.microsoft.com/office/drawing/2014/main" id="{C69AD925-F0AD-294B-2D8B-129FAF1BFC8F}"/>
              </a:ext>
            </a:extLst>
          </p:cNvPr>
          <p:cNvSpPr/>
          <p:nvPr/>
        </p:nvSpPr>
        <p:spPr>
          <a:xfrm>
            <a:off x="2369573" y="2630043"/>
            <a:ext cx="1674199" cy="329468"/>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TekstSylinder 8">
            <a:extLst>
              <a:ext uri="{FF2B5EF4-FFF2-40B4-BE49-F238E27FC236}">
                <a16:creationId xmlns:a16="http://schemas.microsoft.com/office/drawing/2014/main" id="{10F106CB-8606-3E47-3F43-32C8D0EED842}"/>
              </a:ext>
            </a:extLst>
          </p:cNvPr>
          <p:cNvSpPr txBox="1"/>
          <p:nvPr/>
        </p:nvSpPr>
        <p:spPr>
          <a:xfrm>
            <a:off x="9310322" y="6180892"/>
            <a:ext cx="2160284" cy="553998"/>
          </a:xfrm>
          <a:prstGeom prst="rect">
            <a:avLst/>
          </a:prstGeom>
          <a:solidFill>
            <a:schemeClr val="bg1">
              <a:lumMod val="85000"/>
            </a:schemeClr>
          </a:solidFill>
        </p:spPr>
        <p:txBody>
          <a:bodyPr wrap="square">
            <a:spAutoFit/>
          </a:bodyPr>
          <a:lstStyle/>
          <a:p>
            <a:r>
              <a:rPr lang="nb-NO" sz="1000" dirty="0"/>
              <a:t>* 2024 er første år hvor dette alternativet er satt opp på lista over hva en kan krysse av.</a:t>
            </a:r>
          </a:p>
        </p:txBody>
      </p:sp>
    </p:spTree>
    <p:extLst>
      <p:ext uri="{BB962C8B-B14F-4D97-AF65-F5344CB8AC3E}">
        <p14:creationId xmlns:p14="http://schemas.microsoft.com/office/powerpoint/2010/main" val="15662554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Plassholder for innhold 3"/>
          <p:cNvGraphicFramePr>
            <a:graphicFrameLocks noGrp="1"/>
          </p:cNvGraphicFramePr>
          <p:nvPr>
            <p:ph idx="1"/>
            <p:extLst>
              <p:ext uri="{D42A27DB-BD31-4B8C-83A1-F6EECF244321}">
                <p14:modId xmlns:p14="http://schemas.microsoft.com/office/powerpoint/2010/main" val="2491867011"/>
              </p:ext>
            </p:extLst>
          </p:nvPr>
        </p:nvGraphicFramePr>
        <p:xfrm>
          <a:off x="2181552" y="1268761"/>
          <a:ext cx="8018904" cy="5219908"/>
        </p:xfrm>
        <a:graphic>
          <a:graphicData uri="http://schemas.openxmlformats.org/drawingml/2006/chart">
            <c:chart xmlns:c="http://schemas.openxmlformats.org/drawingml/2006/chart" xmlns:r="http://schemas.openxmlformats.org/officeDocument/2006/relationships" r:id="rId3"/>
          </a:graphicData>
        </a:graphic>
      </p:graphicFrame>
      <p:sp>
        <p:nvSpPr>
          <p:cNvPr id="2" name="Tittel 1"/>
          <p:cNvSpPr>
            <a:spLocks noGrp="1"/>
          </p:cNvSpPr>
          <p:nvPr>
            <p:ph type="title"/>
          </p:nvPr>
        </p:nvSpPr>
        <p:spPr>
          <a:xfrm>
            <a:off x="1681263" y="167612"/>
            <a:ext cx="8486448" cy="1131608"/>
          </a:xfrm>
        </p:spPr>
        <p:txBody>
          <a:bodyPr>
            <a:noAutofit/>
          </a:bodyPr>
          <a:lstStyle/>
          <a:p>
            <a:pPr algn="l"/>
            <a:r>
              <a:rPr lang="nb-NO" sz="1800" dirty="0"/>
              <a:t>Tiltak som ranselpost og skolens digitale </a:t>
            </a:r>
            <a:r>
              <a:rPr lang="nb-NO" sz="1800" dirty="0" err="1"/>
              <a:t>kommunikasjonplattform</a:t>
            </a:r>
            <a:r>
              <a:rPr lang="nb-NO" sz="1800" dirty="0"/>
              <a:t> *, samt </a:t>
            </a:r>
            <a:br>
              <a:rPr lang="nb-NO" sz="1800" dirty="0"/>
            </a:br>
            <a:r>
              <a:rPr lang="nb-NO" sz="1800" dirty="0"/>
              <a:t>e-post/</a:t>
            </a:r>
            <a:r>
              <a:rPr lang="nb-NO" sz="1800" dirty="0" err="1"/>
              <a:t>sms</a:t>
            </a:r>
            <a:r>
              <a:rPr lang="nb-NO" sz="1800" dirty="0"/>
              <a:t>/nyhetsbrev er viktige for at foresatte skal melde seg på ordningen Fruktpause </a:t>
            </a:r>
          </a:p>
        </p:txBody>
      </p:sp>
      <p:sp>
        <p:nvSpPr>
          <p:cNvPr id="8" name="TekstSylinder 7"/>
          <p:cNvSpPr txBox="1"/>
          <p:nvPr/>
        </p:nvSpPr>
        <p:spPr>
          <a:xfrm>
            <a:off x="1781083" y="1299220"/>
            <a:ext cx="8286808" cy="430887"/>
          </a:xfrm>
          <a:prstGeom prst="rect">
            <a:avLst/>
          </a:prstGeom>
          <a:noFill/>
        </p:spPr>
        <p:txBody>
          <a:bodyPr wrap="square" rtlCol="0">
            <a:spAutoFit/>
          </a:bodyPr>
          <a:lstStyle/>
          <a:p>
            <a:r>
              <a:rPr lang="nb-NO" sz="1100" b="1" i="1" dirty="0"/>
              <a:t>Spørsmål  til foresatt: Hvor fikk du informasjon om at du kunne abonnere på Fruktpause fra Skolefrukt? Her kan du krysse av for flere svar.</a:t>
            </a:r>
            <a:endParaRPr lang="nb-NO" sz="1100" i="1" dirty="0"/>
          </a:p>
        </p:txBody>
      </p:sp>
      <p:sp>
        <p:nvSpPr>
          <p:cNvPr id="10" name="TekstSylinder 9"/>
          <p:cNvSpPr txBox="1"/>
          <p:nvPr/>
        </p:nvSpPr>
        <p:spPr>
          <a:xfrm>
            <a:off x="9874975" y="5589239"/>
            <a:ext cx="292736" cy="369332"/>
          </a:xfrm>
          <a:prstGeom prst="rect">
            <a:avLst/>
          </a:prstGeom>
          <a:noFill/>
        </p:spPr>
        <p:txBody>
          <a:bodyPr wrap="square" rtlCol="0">
            <a:spAutoFit/>
          </a:bodyPr>
          <a:lstStyle/>
          <a:p>
            <a:r>
              <a:rPr lang="nb-NO" b="1" dirty="0"/>
              <a:t>%</a:t>
            </a:r>
          </a:p>
        </p:txBody>
      </p:sp>
      <p:sp>
        <p:nvSpPr>
          <p:cNvPr id="7" name="TekstSylinder 6"/>
          <p:cNvSpPr txBox="1"/>
          <p:nvPr/>
        </p:nvSpPr>
        <p:spPr>
          <a:xfrm>
            <a:off x="1991544" y="6488669"/>
            <a:ext cx="4968552" cy="492443"/>
          </a:xfrm>
          <a:prstGeom prst="rect">
            <a:avLst/>
          </a:prstGeom>
          <a:noFill/>
        </p:spPr>
        <p:txBody>
          <a:bodyPr wrap="square" rtlCol="0">
            <a:spAutoFit/>
          </a:bodyPr>
          <a:lstStyle/>
          <a:p>
            <a:r>
              <a:rPr lang="nb-NO" sz="800" b="1"/>
              <a:t>Utvalg: Undersøkelse gjennomført ved bruk av Questback. I parentes er utvalget som har svart på spørsmålet.</a:t>
            </a:r>
          </a:p>
          <a:p>
            <a:endParaRPr lang="nb-NO" sz="1000" b="1"/>
          </a:p>
        </p:txBody>
      </p:sp>
      <p:sp>
        <p:nvSpPr>
          <p:cNvPr id="3" name="TekstSylinder 2">
            <a:extLst>
              <a:ext uri="{FF2B5EF4-FFF2-40B4-BE49-F238E27FC236}">
                <a16:creationId xmlns:a16="http://schemas.microsoft.com/office/drawing/2014/main" id="{A55C3945-C37E-D359-D4DE-EB1C86EAAA9D}"/>
              </a:ext>
            </a:extLst>
          </p:cNvPr>
          <p:cNvSpPr txBox="1"/>
          <p:nvPr/>
        </p:nvSpPr>
        <p:spPr>
          <a:xfrm>
            <a:off x="5524144" y="1672923"/>
            <a:ext cx="978922" cy="276999"/>
          </a:xfrm>
          <a:prstGeom prst="rect">
            <a:avLst/>
          </a:prstGeom>
          <a:noFill/>
        </p:spPr>
        <p:txBody>
          <a:bodyPr wrap="none" rtlCol="0">
            <a:spAutoFit/>
          </a:bodyPr>
          <a:lstStyle/>
          <a:p>
            <a:r>
              <a:rPr lang="nb-NO" sz="1200" b="1" dirty="0">
                <a:solidFill>
                  <a:srgbClr val="FF0000"/>
                </a:solidFill>
              </a:rPr>
              <a:t>Fruktpause</a:t>
            </a:r>
          </a:p>
        </p:txBody>
      </p:sp>
      <p:sp>
        <p:nvSpPr>
          <p:cNvPr id="5" name="Rektangel 4">
            <a:extLst>
              <a:ext uri="{FF2B5EF4-FFF2-40B4-BE49-F238E27FC236}">
                <a16:creationId xmlns:a16="http://schemas.microsoft.com/office/drawing/2014/main" id="{D519F1CF-6D5B-0A01-D5B6-6302C4FEF89C}"/>
              </a:ext>
            </a:extLst>
          </p:cNvPr>
          <p:cNvSpPr/>
          <p:nvPr/>
        </p:nvSpPr>
        <p:spPr>
          <a:xfrm>
            <a:off x="2389239" y="2562132"/>
            <a:ext cx="1651625" cy="369332"/>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TekstSylinder 5">
            <a:extLst>
              <a:ext uri="{FF2B5EF4-FFF2-40B4-BE49-F238E27FC236}">
                <a16:creationId xmlns:a16="http://schemas.microsoft.com/office/drawing/2014/main" id="{A4D6E101-866A-5C18-F219-AD37D8CC868D}"/>
              </a:ext>
            </a:extLst>
          </p:cNvPr>
          <p:cNvSpPr txBox="1"/>
          <p:nvPr/>
        </p:nvSpPr>
        <p:spPr>
          <a:xfrm>
            <a:off x="9397031" y="6180892"/>
            <a:ext cx="2160284" cy="553998"/>
          </a:xfrm>
          <a:prstGeom prst="rect">
            <a:avLst/>
          </a:prstGeom>
          <a:solidFill>
            <a:schemeClr val="bg1">
              <a:lumMod val="85000"/>
            </a:schemeClr>
          </a:solidFill>
        </p:spPr>
        <p:txBody>
          <a:bodyPr wrap="square">
            <a:spAutoFit/>
          </a:bodyPr>
          <a:lstStyle/>
          <a:p>
            <a:r>
              <a:rPr lang="nb-NO" sz="1000" dirty="0"/>
              <a:t>* 2024 er første år hvor dette alternativet er satt opp på lista over hva en kan krysse av.</a:t>
            </a:r>
          </a:p>
        </p:txBody>
      </p:sp>
    </p:spTree>
    <p:extLst>
      <p:ext uri="{BB962C8B-B14F-4D97-AF65-F5344CB8AC3E}">
        <p14:creationId xmlns:p14="http://schemas.microsoft.com/office/powerpoint/2010/main" val="9235736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Plassholder for innhold 3"/>
          <p:cNvGraphicFramePr>
            <a:graphicFrameLocks noGrp="1"/>
          </p:cNvGraphicFramePr>
          <p:nvPr>
            <p:ph idx="1"/>
            <p:extLst>
              <p:ext uri="{D42A27DB-BD31-4B8C-83A1-F6EECF244321}">
                <p14:modId xmlns:p14="http://schemas.microsoft.com/office/powerpoint/2010/main" val="2554466719"/>
              </p:ext>
            </p:extLst>
          </p:nvPr>
        </p:nvGraphicFramePr>
        <p:xfrm>
          <a:off x="2219584" y="1523343"/>
          <a:ext cx="6166856" cy="4826958"/>
        </p:xfrm>
        <a:graphic>
          <a:graphicData uri="http://schemas.openxmlformats.org/drawingml/2006/chart">
            <c:chart xmlns:c="http://schemas.openxmlformats.org/drawingml/2006/chart" xmlns:r="http://schemas.openxmlformats.org/officeDocument/2006/relationships" r:id="rId3"/>
          </a:graphicData>
        </a:graphic>
      </p:graphicFrame>
      <p:sp>
        <p:nvSpPr>
          <p:cNvPr id="2" name="Tittel 1"/>
          <p:cNvSpPr>
            <a:spLocks noGrp="1"/>
          </p:cNvSpPr>
          <p:nvPr>
            <p:ph type="title"/>
          </p:nvPr>
        </p:nvSpPr>
        <p:spPr>
          <a:xfrm>
            <a:off x="1638528" y="299249"/>
            <a:ext cx="8246150" cy="1131608"/>
          </a:xfrm>
        </p:spPr>
        <p:txBody>
          <a:bodyPr>
            <a:noAutofit/>
          </a:bodyPr>
          <a:lstStyle/>
          <a:p>
            <a:pPr algn="l"/>
            <a:r>
              <a:rPr lang="nb-NO" sz="1800" dirty="0"/>
              <a:t>Ranselpost er fortsatt det viktigste tiltak for at en skal bestille Skolefrukt, selv om betydningen er blitt redusert noe.</a:t>
            </a:r>
          </a:p>
        </p:txBody>
      </p:sp>
      <p:sp>
        <p:nvSpPr>
          <p:cNvPr id="8" name="TekstSylinder 7"/>
          <p:cNvSpPr txBox="1"/>
          <p:nvPr/>
        </p:nvSpPr>
        <p:spPr>
          <a:xfrm>
            <a:off x="1731312" y="1314747"/>
            <a:ext cx="7143399" cy="430887"/>
          </a:xfrm>
          <a:prstGeom prst="rect">
            <a:avLst/>
          </a:prstGeom>
          <a:noFill/>
        </p:spPr>
        <p:txBody>
          <a:bodyPr wrap="square" rtlCol="0">
            <a:spAutoFit/>
          </a:bodyPr>
          <a:lstStyle/>
          <a:p>
            <a:r>
              <a:rPr lang="nb-NO" sz="1100" b="1" i="1" dirty="0"/>
              <a:t>Spørsmål  til foresatt: Og hvilken informasjon var mest avgjørende for selve bestillingen på Skolefrukt nå høsten? Her kan du krysse av for ett svar.</a:t>
            </a:r>
            <a:r>
              <a:rPr lang="nb-NO" sz="1000" b="1" i="1" dirty="0"/>
              <a:t>					</a:t>
            </a:r>
          </a:p>
        </p:txBody>
      </p:sp>
      <p:sp>
        <p:nvSpPr>
          <p:cNvPr id="10" name="TekstSylinder 9"/>
          <p:cNvSpPr txBox="1"/>
          <p:nvPr/>
        </p:nvSpPr>
        <p:spPr>
          <a:xfrm>
            <a:off x="8240072" y="5455807"/>
            <a:ext cx="292736" cy="369332"/>
          </a:xfrm>
          <a:prstGeom prst="rect">
            <a:avLst/>
          </a:prstGeom>
          <a:noFill/>
        </p:spPr>
        <p:txBody>
          <a:bodyPr wrap="square" rtlCol="0">
            <a:spAutoFit/>
          </a:bodyPr>
          <a:lstStyle/>
          <a:p>
            <a:r>
              <a:rPr lang="nb-NO" b="1" dirty="0"/>
              <a:t>%</a:t>
            </a:r>
          </a:p>
        </p:txBody>
      </p:sp>
      <p:sp>
        <p:nvSpPr>
          <p:cNvPr id="7" name="TekstSylinder 6"/>
          <p:cNvSpPr txBox="1"/>
          <p:nvPr/>
        </p:nvSpPr>
        <p:spPr>
          <a:xfrm>
            <a:off x="1966755" y="6365558"/>
            <a:ext cx="2701784" cy="615553"/>
          </a:xfrm>
          <a:prstGeom prst="rect">
            <a:avLst/>
          </a:prstGeom>
          <a:noFill/>
        </p:spPr>
        <p:txBody>
          <a:bodyPr wrap="square" rtlCol="0">
            <a:spAutoFit/>
          </a:bodyPr>
          <a:lstStyle/>
          <a:p>
            <a:r>
              <a:rPr lang="nb-NO" sz="800" b="1" dirty="0"/>
              <a:t>Utvalg: Undersøkelse gjennomført ved bruk av </a:t>
            </a:r>
            <a:r>
              <a:rPr lang="nb-NO" sz="800" b="1" dirty="0" err="1"/>
              <a:t>Questback</a:t>
            </a:r>
            <a:r>
              <a:rPr lang="nb-NO" sz="800" b="1" dirty="0"/>
              <a:t>. I parentes er utvalget som har svart på spørsmålet.</a:t>
            </a:r>
          </a:p>
          <a:p>
            <a:endParaRPr lang="nb-NO" sz="1000" b="1" dirty="0"/>
          </a:p>
        </p:txBody>
      </p:sp>
      <p:sp>
        <p:nvSpPr>
          <p:cNvPr id="3" name="TekstSylinder 2">
            <a:extLst>
              <a:ext uri="{FF2B5EF4-FFF2-40B4-BE49-F238E27FC236}">
                <a16:creationId xmlns:a16="http://schemas.microsoft.com/office/drawing/2014/main" id="{88A84B4B-45ED-D6C9-17B0-61B509E3CED0}"/>
              </a:ext>
            </a:extLst>
          </p:cNvPr>
          <p:cNvSpPr txBox="1"/>
          <p:nvPr/>
        </p:nvSpPr>
        <p:spPr>
          <a:xfrm>
            <a:off x="5079493" y="1745634"/>
            <a:ext cx="1364220" cy="276999"/>
          </a:xfrm>
          <a:prstGeom prst="rect">
            <a:avLst/>
          </a:prstGeom>
          <a:noFill/>
        </p:spPr>
        <p:txBody>
          <a:bodyPr wrap="none" rtlCol="0">
            <a:spAutoFit/>
          </a:bodyPr>
          <a:lstStyle/>
          <a:p>
            <a:r>
              <a:rPr lang="nb-NO" sz="1200" b="1" dirty="0">
                <a:solidFill>
                  <a:srgbClr val="FF0000"/>
                </a:solidFill>
              </a:rPr>
              <a:t>Vanlig Skolefrukt</a:t>
            </a:r>
          </a:p>
        </p:txBody>
      </p:sp>
      <p:sp>
        <p:nvSpPr>
          <p:cNvPr id="5" name="Rektangel 4">
            <a:extLst>
              <a:ext uri="{FF2B5EF4-FFF2-40B4-BE49-F238E27FC236}">
                <a16:creationId xmlns:a16="http://schemas.microsoft.com/office/drawing/2014/main" id="{8F1B0906-CDD0-3D3B-FD2A-C188E1E7E0A3}"/>
              </a:ext>
            </a:extLst>
          </p:cNvPr>
          <p:cNvSpPr/>
          <p:nvPr/>
        </p:nvSpPr>
        <p:spPr>
          <a:xfrm>
            <a:off x="2219583" y="2607398"/>
            <a:ext cx="1486303" cy="315013"/>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35620464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p>
            <a:r>
              <a:rPr lang="nb-NO" sz="2800" dirty="0"/>
              <a:t>Om undersøkelsen (i)</a:t>
            </a:r>
          </a:p>
        </p:txBody>
      </p:sp>
      <p:sp>
        <p:nvSpPr>
          <p:cNvPr id="3" name="Plassholder for innhold 2"/>
          <p:cNvSpPr>
            <a:spLocks noGrp="1"/>
          </p:cNvSpPr>
          <p:nvPr>
            <p:ph idx="1"/>
          </p:nvPr>
        </p:nvSpPr>
        <p:spPr>
          <a:xfrm>
            <a:off x="1015180" y="1401853"/>
            <a:ext cx="9652819" cy="4982868"/>
          </a:xfrm>
        </p:spPr>
        <p:txBody>
          <a:bodyPr>
            <a:normAutofit fontScale="32500" lnSpcReduction="20000"/>
          </a:bodyPr>
          <a:lstStyle/>
          <a:p>
            <a:pPr>
              <a:lnSpc>
                <a:spcPct val="120000"/>
              </a:lnSpc>
            </a:pPr>
            <a:r>
              <a:rPr lang="nb-NO" sz="4900" dirty="0"/>
              <a:t>Formålet med undersøkelsen er å få tilbakemelding fra foresatte og elever i forhold til hvordan de oppfatter skolefruktordningen. I tillegg til vanlig Skolefrukt er det også sendt forespørsel til foresatte som har konseptet Fruktpause. Spørsmålene har vært like for vanlig Skolefrukt og Fruktpause for å kunne sammenlikne de to tilbudene.</a:t>
            </a:r>
          </a:p>
          <a:p>
            <a:pPr>
              <a:lnSpc>
                <a:spcPct val="120000"/>
              </a:lnSpc>
            </a:pPr>
            <a:endParaRPr lang="nb-NO" sz="4900" dirty="0"/>
          </a:p>
          <a:p>
            <a:pPr>
              <a:lnSpc>
                <a:spcPct val="120000"/>
              </a:lnSpc>
            </a:pPr>
            <a:r>
              <a:rPr lang="nb-NO" sz="4900" dirty="0"/>
              <a:t>Blant nøkkelspørsmål finner vi elevenes generelle erfaringer og hvor godt de liker skolefruktene. Denne type spørsmål er kun stilt til respondenter der hvor eleven selv har vært med å svare sammen med den foresatte.</a:t>
            </a:r>
          </a:p>
          <a:p>
            <a:pPr>
              <a:lnSpc>
                <a:spcPct val="120000"/>
              </a:lnSpc>
            </a:pPr>
            <a:endParaRPr lang="nb-NO" sz="4900" dirty="0"/>
          </a:p>
          <a:p>
            <a:pPr>
              <a:lnSpc>
                <a:spcPct val="120000"/>
              </a:lnSpc>
            </a:pPr>
            <a:r>
              <a:rPr lang="nb-NO" sz="4900" dirty="0"/>
              <a:t>Det har også vært med spørsmål kun til foresatte blant annet om oppfattelse av kvalitet og variasjon og hvor de fikk informasjon om ordningen.</a:t>
            </a:r>
          </a:p>
          <a:p>
            <a:pPr>
              <a:lnSpc>
                <a:spcPct val="120000"/>
              </a:lnSpc>
            </a:pPr>
            <a:endParaRPr lang="nb-NO" sz="4900" dirty="0"/>
          </a:p>
          <a:p>
            <a:pPr>
              <a:lnSpc>
                <a:spcPct val="120000"/>
              </a:lnSpc>
            </a:pPr>
            <a:r>
              <a:rPr lang="nb-NO" sz="4900" dirty="0"/>
              <a:t>Undersøkelsen er gjennomført ved bruk av Questback, dvs. at det er sendt e-post til foresatte som deltar i skolefruktordningen/Fruktpause høstsemesteret 2025 med forespørsel om deltakelse. Undersøkelsen ble sendt til foresatte i hele Norge som på forhånd har godkjent at de kan bli forespurt om undersøkelser.</a:t>
            </a:r>
          </a:p>
          <a:p>
            <a:endParaRPr lang="nb-NO" sz="4900" dirty="0"/>
          </a:p>
          <a:p>
            <a:endParaRPr lang="nb-NO" sz="4000" dirty="0"/>
          </a:p>
          <a:p>
            <a:endParaRPr lang="nb-NO" sz="1400" dirty="0"/>
          </a:p>
        </p:txBody>
      </p:sp>
    </p:spTree>
    <p:extLst>
      <p:ext uri="{BB962C8B-B14F-4D97-AF65-F5344CB8AC3E}">
        <p14:creationId xmlns:p14="http://schemas.microsoft.com/office/powerpoint/2010/main" val="12189960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Plassholder for innhold 3"/>
          <p:cNvGraphicFramePr>
            <a:graphicFrameLocks noGrp="1"/>
          </p:cNvGraphicFramePr>
          <p:nvPr>
            <p:ph idx="1"/>
            <p:extLst>
              <p:ext uri="{D42A27DB-BD31-4B8C-83A1-F6EECF244321}">
                <p14:modId xmlns:p14="http://schemas.microsoft.com/office/powerpoint/2010/main" val="3429519229"/>
              </p:ext>
            </p:extLst>
          </p:nvPr>
        </p:nvGraphicFramePr>
        <p:xfrm>
          <a:off x="2375026" y="1523343"/>
          <a:ext cx="6530122" cy="4929797"/>
        </p:xfrm>
        <a:graphic>
          <a:graphicData uri="http://schemas.openxmlformats.org/drawingml/2006/chart">
            <c:chart xmlns:c="http://schemas.openxmlformats.org/drawingml/2006/chart" xmlns:r="http://schemas.openxmlformats.org/officeDocument/2006/relationships" r:id="rId3"/>
          </a:graphicData>
        </a:graphic>
      </p:graphicFrame>
      <p:sp>
        <p:nvSpPr>
          <p:cNvPr id="8" name="TekstSylinder 7"/>
          <p:cNvSpPr txBox="1"/>
          <p:nvPr/>
        </p:nvSpPr>
        <p:spPr>
          <a:xfrm>
            <a:off x="1443442" y="1342101"/>
            <a:ext cx="7143399" cy="584775"/>
          </a:xfrm>
          <a:prstGeom prst="rect">
            <a:avLst/>
          </a:prstGeom>
          <a:noFill/>
        </p:spPr>
        <p:txBody>
          <a:bodyPr wrap="square" rtlCol="0">
            <a:spAutoFit/>
          </a:bodyPr>
          <a:lstStyle/>
          <a:p>
            <a:r>
              <a:rPr lang="nb-NO" sz="1100" b="1" i="1" dirty="0"/>
              <a:t>Spørsmål  til foresatt: Og hvilken informasjon var mest avgjørende for selve bestillingen på Fruktpause fra Skolefrukt nå høsten 2023? Her kan du krysse av for ett svar.</a:t>
            </a:r>
            <a:r>
              <a:rPr lang="nb-NO" sz="1000" b="1" i="1" dirty="0"/>
              <a:t>					</a:t>
            </a:r>
          </a:p>
        </p:txBody>
      </p:sp>
      <p:sp>
        <p:nvSpPr>
          <p:cNvPr id="10" name="TekstSylinder 9"/>
          <p:cNvSpPr txBox="1"/>
          <p:nvPr/>
        </p:nvSpPr>
        <p:spPr>
          <a:xfrm>
            <a:off x="8715314" y="5573183"/>
            <a:ext cx="292736" cy="369332"/>
          </a:xfrm>
          <a:prstGeom prst="rect">
            <a:avLst/>
          </a:prstGeom>
          <a:noFill/>
        </p:spPr>
        <p:txBody>
          <a:bodyPr wrap="square" rtlCol="0">
            <a:spAutoFit/>
          </a:bodyPr>
          <a:lstStyle/>
          <a:p>
            <a:r>
              <a:rPr lang="nb-NO" b="1" dirty="0"/>
              <a:t>%</a:t>
            </a:r>
          </a:p>
        </p:txBody>
      </p:sp>
      <p:sp>
        <p:nvSpPr>
          <p:cNvPr id="7" name="TekstSylinder 6"/>
          <p:cNvSpPr txBox="1"/>
          <p:nvPr/>
        </p:nvSpPr>
        <p:spPr>
          <a:xfrm>
            <a:off x="2066343" y="6365558"/>
            <a:ext cx="2701784" cy="615553"/>
          </a:xfrm>
          <a:prstGeom prst="rect">
            <a:avLst/>
          </a:prstGeom>
          <a:noFill/>
        </p:spPr>
        <p:txBody>
          <a:bodyPr wrap="square" rtlCol="0">
            <a:spAutoFit/>
          </a:bodyPr>
          <a:lstStyle/>
          <a:p>
            <a:r>
              <a:rPr lang="nb-NO" sz="800" b="1" dirty="0"/>
              <a:t>Utvalg: Undersøkelse gjennomført ved bruk av </a:t>
            </a:r>
            <a:r>
              <a:rPr lang="nb-NO" sz="800" b="1" dirty="0" err="1"/>
              <a:t>Questback</a:t>
            </a:r>
            <a:r>
              <a:rPr lang="nb-NO" sz="800" b="1" dirty="0"/>
              <a:t>. I parentes er utvalget som har svart på spørsmålet.</a:t>
            </a:r>
          </a:p>
          <a:p>
            <a:endParaRPr lang="nb-NO" sz="1000" b="1" dirty="0"/>
          </a:p>
        </p:txBody>
      </p:sp>
      <p:sp>
        <p:nvSpPr>
          <p:cNvPr id="3" name="TekstSylinder 2">
            <a:extLst>
              <a:ext uri="{FF2B5EF4-FFF2-40B4-BE49-F238E27FC236}">
                <a16:creationId xmlns:a16="http://schemas.microsoft.com/office/drawing/2014/main" id="{69CD2951-3A48-D864-65A2-1C926ADBA78D}"/>
              </a:ext>
            </a:extLst>
          </p:cNvPr>
          <p:cNvSpPr txBox="1"/>
          <p:nvPr/>
        </p:nvSpPr>
        <p:spPr>
          <a:xfrm>
            <a:off x="5443823" y="1745634"/>
            <a:ext cx="978922" cy="276999"/>
          </a:xfrm>
          <a:prstGeom prst="rect">
            <a:avLst/>
          </a:prstGeom>
          <a:noFill/>
        </p:spPr>
        <p:txBody>
          <a:bodyPr wrap="none" rtlCol="0">
            <a:spAutoFit/>
          </a:bodyPr>
          <a:lstStyle/>
          <a:p>
            <a:r>
              <a:rPr lang="nb-NO" sz="1200" b="1" dirty="0">
                <a:solidFill>
                  <a:srgbClr val="FF0000"/>
                </a:solidFill>
              </a:rPr>
              <a:t>Fruktpause</a:t>
            </a:r>
          </a:p>
        </p:txBody>
      </p:sp>
      <p:sp>
        <p:nvSpPr>
          <p:cNvPr id="11" name="Tittel 1">
            <a:extLst>
              <a:ext uri="{FF2B5EF4-FFF2-40B4-BE49-F238E27FC236}">
                <a16:creationId xmlns:a16="http://schemas.microsoft.com/office/drawing/2014/main" id="{6ED5C793-3A53-01FC-FFF6-C29AB6AC7967}"/>
              </a:ext>
            </a:extLst>
          </p:cNvPr>
          <p:cNvSpPr>
            <a:spLocks noGrp="1"/>
          </p:cNvSpPr>
          <p:nvPr>
            <p:ph type="title"/>
          </p:nvPr>
        </p:nvSpPr>
        <p:spPr>
          <a:xfrm>
            <a:off x="1443443" y="244240"/>
            <a:ext cx="8246150" cy="1131608"/>
          </a:xfrm>
        </p:spPr>
        <p:txBody>
          <a:bodyPr>
            <a:noAutofit/>
          </a:bodyPr>
          <a:lstStyle/>
          <a:p>
            <a:pPr algn="l"/>
            <a:r>
              <a:rPr lang="nb-NO" sz="1800" dirty="0"/>
              <a:t>Ranselpost er også det viktigste tiltak for at en skal bestille Fruktpause fra Skolefrukt</a:t>
            </a:r>
          </a:p>
        </p:txBody>
      </p:sp>
      <p:sp>
        <p:nvSpPr>
          <p:cNvPr id="2" name="Rektangel 1">
            <a:extLst>
              <a:ext uri="{FF2B5EF4-FFF2-40B4-BE49-F238E27FC236}">
                <a16:creationId xmlns:a16="http://schemas.microsoft.com/office/drawing/2014/main" id="{BB3F665C-09BF-EBF7-7A53-1ADB04D788CD}"/>
              </a:ext>
            </a:extLst>
          </p:cNvPr>
          <p:cNvSpPr/>
          <p:nvPr/>
        </p:nvSpPr>
        <p:spPr>
          <a:xfrm>
            <a:off x="2375027" y="2674882"/>
            <a:ext cx="1602463" cy="339922"/>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41196803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E6D9A1-C544-AAC0-5485-19D63ABC9024}"/>
            </a:ext>
          </a:extLst>
        </p:cNvPr>
        <p:cNvGrpSpPr/>
        <p:nvPr/>
      </p:nvGrpSpPr>
      <p:grpSpPr>
        <a:xfrm>
          <a:off x="0" y="0"/>
          <a:ext cx="0" cy="0"/>
          <a:chOff x="0" y="0"/>
          <a:chExt cx="0" cy="0"/>
        </a:xfrm>
      </p:grpSpPr>
      <p:graphicFrame>
        <p:nvGraphicFramePr>
          <p:cNvPr id="4" name="Plassholder for innhold 3">
            <a:extLst>
              <a:ext uri="{FF2B5EF4-FFF2-40B4-BE49-F238E27FC236}">
                <a16:creationId xmlns:a16="http://schemas.microsoft.com/office/drawing/2014/main" id="{55088970-ED42-D314-6F15-42D5E3262EE3}"/>
              </a:ext>
            </a:extLst>
          </p:cNvPr>
          <p:cNvGraphicFramePr>
            <a:graphicFrameLocks noGrp="1"/>
          </p:cNvGraphicFramePr>
          <p:nvPr>
            <p:ph idx="1"/>
            <p:extLst>
              <p:ext uri="{D42A27DB-BD31-4B8C-83A1-F6EECF244321}">
                <p14:modId xmlns:p14="http://schemas.microsoft.com/office/powerpoint/2010/main" val="1086167986"/>
              </p:ext>
            </p:extLst>
          </p:nvPr>
        </p:nvGraphicFramePr>
        <p:xfrm>
          <a:off x="836254" y="1689026"/>
          <a:ext cx="8369430" cy="3294771"/>
        </p:xfrm>
        <a:graphic>
          <a:graphicData uri="http://schemas.openxmlformats.org/drawingml/2006/chart">
            <c:chart xmlns:c="http://schemas.openxmlformats.org/drawingml/2006/chart" xmlns:r="http://schemas.openxmlformats.org/officeDocument/2006/relationships" r:id="rId3"/>
          </a:graphicData>
        </a:graphic>
      </p:graphicFrame>
      <p:sp>
        <p:nvSpPr>
          <p:cNvPr id="2" name="Tittel 1">
            <a:extLst>
              <a:ext uri="{FF2B5EF4-FFF2-40B4-BE49-F238E27FC236}">
                <a16:creationId xmlns:a16="http://schemas.microsoft.com/office/drawing/2014/main" id="{4833C7A9-995E-CD00-09B8-44C40D8DD6BE}"/>
              </a:ext>
            </a:extLst>
          </p:cNvPr>
          <p:cNvSpPr>
            <a:spLocks noGrp="1"/>
          </p:cNvSpPr>
          <p:nvPr>
            <p:ph type="title"/>
          </p:nvPr>
        </p:nvSpPr>
        <p:spPr>
          <a:xfrm>
            <a:off x="2501826" y="548680"/>
            <a:ext cx="6001738" cy="1131608"/>
          </a:xfrm>
        </p:spPr>
        <p:txBody>
          <a:bodyPr>
            <a:noAutofit/>
          </a:bodyPr>
          <a:lstStyle/>
          <a:p>
            <a:pPr algn="l"/>
            <a:r>
              <a:rPr lang="nb-NO" sz="1800"/>
              <a:t> </a:t>
            </a:r>
          </a:p>
        </p:txBody>
      </p:sp>
      <p:sp>
        <p:nvSpPr>
          <p:cNvPr id="10" name="TekstSylinder 9">
            <a:extLst>
              <a:ext uri="{FF2B5EF4-FFF2-40B4-BE49-F238E27FC236}">
                <a16:creationId xmlns:a16="http://schemas.microsoft.com/office/drawing/2014/main" id="{0DC767C6-0010-3980-F17E-BAAAD679DD9B}"/>
              </a:ext>
            </a:extLst>
          </p:cNvPr>
          <p:cNvSpPr txBox="1"/>
          <p:nvPr/>
        </p:nvSpPr>
        <p:spPr>
          <a:xfrm flipV="1">
            <a:off x="8218390" y="3912724"/>
            <a:ext cx="285174" cy="307777"/>
          </a:xfrm>
          <a:prstGeom prst="rect">
            <a:avLst/>
          </a:prstGeom>
          <a:noFill/>
        </p:spPr>
        <p:txBody>
          <a:bodyPr wrap="square" rtlCol="0">
            <a:spAutoFit/>
          </a:bodyPr>
          <a:lstStyle/>
          <a:p>
            <a:r>
              <a:rPr lang="nb-NO" sz="1400" b="1" dirty="0"/>
              <a:t>%</a:t>
            </a:r>
          </a:p>
        </p:txBody>
      </p:sp>
      <p:sp>
        <p:nvSpPr>
          <p:cNvPr id="13" name="TekstSylinder 12">
            <a:extLst>
              <a:ext uri="{FF2B5EF4-FFF2-40B4-BE49-F238E27FC236}">
                <a16:creationId xmlns:a16="http://schemas.microsoft.com/office/drawing/2014/main" id="{8409935B-17A1-3912-7187-93875F25E2B4}"/>
              </a:ext>
            </a:extLst>
          </p:cNvPr>
          <p:cNvSpPr txBox="1"/>
          <p:nvPr/>
        </p:nvSpPr>
        <p:spPr>
          <a:xfrm>
            <a:off x="1955540" y="6488669"/>
            <a:ext cx="4951502" cy="492443"/>
          </a:xfrm>
          <a:prstGeom prst="rect">
            <a:avLst/>
          </a:prstGeom>
          <a:noFill/>
        </p:spPr>
        <p:txBody>
          <a:bodyPr wrap="square" rtlCol="0">
            <a:spAutoFit/>
          </a:bodyPr>
          <a:lstStyle/>
          <a:p>
            <a:r>
              <a:rPr lang="nb-NO" sz="800" b="1" dirty="0"/>
              <a:t>Utvalg: Undersøkelse gjennomført ved bruk av </a:t>
            </a:r>
            <a:r>
              <a:rPr lang="nb-NO" sz="800" b="1" dirty="0" err="1"/>
              <a:t>Questback</a:t>
            </a:r>
            <a:r>
              <a:rPr lang="nb-NO" sz="800" b="1" dirty="0"/>
              <a:t> . I parentes er utvalget som har svart på spørsmålet.</a:t>
            </a:r>
          </a:p>
          <a:p>
            <a:endParaRPr lang="nb-NO" sz="1000" b="1" dirty="0"/>
          </a:p>
        </p:txBody>
      </p:sp>
      <p:sp>
        <p:nvSpPr>
          <p:cNvPr id="24" name="Tittel 1">
            <a:extLst>
              <a:ext uri="{FF2B5EF4-FFF2-40B4-BE49-F238E27FC236}">
                <a16:creationId xmlns:a16="http://schemas.microsoft.com/office/drawing/2014/main" id="{520505F0-60FE-22DF-4DAB-EAB5B7AE1F3E}"/>
              </a:ext>
            </a:extLst>
          </p:cNvPr>
          <p:cNvSpPr txBox="1">
            <a:spLocks/>
          </p:cNvSpPr>
          <p:nvPr/>
        </p:nvSpPr>
        <p:spPr>
          <a:xfrm>
            <a:off x="1032884" y="198262"/>
            <a:ext cx="7976171" cy="113160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400" kern="1200">
                <a:solidFill>
                  <a:schemeClr val="tx1"/>
                </a:solidFill>
                <a:latin typeface="+mj-lt"/>
                <a:ea typeface="+mj-ea"/>
                <a:cs typeface="+mj-cs"/>
              </a:defRPr>
            </a:lvl1pPr>
          </a:lstStyle>
          <a:p>
            <a:pPr algn="l"/>
            <a:r>
              <a:rPr lang="nb-NO" sz="1800" dirty="0"/>
              <a:t>Høsten 2025 bekreftet </a:t>
            </a:r>
            <a:r>
              <a:rPr lang="nb-NO" sz="1800" dirty="0">
                <a:solidFill>
                  <a:srgbClr val="FF0000"/>
                </a:solidFill>
              </a:rPr>
              <a:t>47 %</a:t>
            </a:r>
            <a:r>
              <a:rPr lang="nb-NO" sz="1800" dirty="0"/>
              <a:t> av de foresatte at de har mottatt ranselpost på vanlig Skolefrukt. Det er omtrent det samme som i 2024 og 2023. </a:t>
            </a:r>
          </a:p>
        </p:txBody>
      </p:sp>
      <p:sp>
        <p:nvSpPr>
          <p:cNvPr id="14" name="TekstSylinder 13">
            <a:extLst>
              <a:ext uri="{FF2B5EF4-FFF2-40B4-BE49-F238E27FC236}">
                <a16:creationId xmlns:a16="http://schemas.microsoft.com/office/drawing/2014/main" id="{C9ED8E2E-5D06-50D7-2FCB-3102C02FBD07}"/>
              </a:ext>
            </a:extLst>
          </p:cNvPr>
          <p:cNvSpPr txBox="1"/>
          <p:nvPr/>
        </p:nvSpPr>
        <p:spPr>
          <a:xfrm>
            <a:off x="1032884" y="1175376"/>
            <a:ext cx="8550643" cy="430887"/>
          </a:xfrm>
          <a:prstGeom prst="rect">
            <a:avLst/>
          </a:prstGeom>
          <a:noFill/>
        </p:spPr>
        <p:txBody>
          <a:bodyPr wrap="square" rtlCol="0">
            <a:spAutoFit/>
          </a:bodyPr>
          <a:lstStyle/>
          <a:p>
            <a:r>
              <a:rPr lang="nb-NO" sz="1100" b="1" i="1" dirty="0"/>
              <a:t>Spørsmål  til foresatt:  Fikk eleven med seg hjem en brosjyre ved skolestart med informasjon om Skolefrukt eller Fruktpause? Forsiden var ganske lik den du ser på bildet? (brosjyren for Fruktpause hadde en annen logo) </a:t>
            </a:r>
            <a:r>
              <a:rPr lang="nb-NO" sz="1000" b="1" i="1" dirty="0"/>
              <a:t>		</a:t>
            </a:r>
          </a:p>
        </p:txBody>
      </p:sp>
      <p:pic>
        <p:nvPicPr>
          <p:cNvPr id="6" name="Bilde 5" descr="Et bilde som inneholder tekst&#10;&#10;Automatisk generert beskrivelse">
            <a:extLst>
              <a:ext uri="{FF2B5EF4-FFF2-40B4-BE49-F238E27FC236}">
                <a16:creationId xmlns:a16="http://schemas.microsoft.com/office/drawing/2014/main" id="{F67DA094-C268-CF3D-086D-E1138FBF314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79713" y="4611551"/>
            <a:ext cx="1037890" cy="1071073"/>
          </a:xfrm>
          <a:prstGeom prst="rect">
            <a:avLst/>
          </a:prstGeom>
        </p:spPr>
      </p:pic>
      <p:sp>
        <p:nvSpPr>
          <p:cNvPr id="5" name="TekstSylinder 4">
            <a:extLst>
              <a:ext uri="{FF2B5EF4-FFF2-40B4-BE49-F238E27FC236}">
                <a16:creationId xmlns:a16="http://schemas.microsoft.com/office/drawing/2014/main" id="{4A08C68B-A9A2-5A8A-9858-8B0434259749}"/>
              </a:ext>
            </a:extLst>
          </p:cNvPr>
          <p:cNvSpPr txBox="1"/>
          <p:nvPr/>
        </p:nvSpPr>
        <p:spPr>
          <a:xfrm>
            <a:off x="5082896" y="1655479"/>
            <a:ext cx="1364220" cy="276999"/>
          </a:xfrm>
          <a:prstGeom prst="rect">
            <a:avLst/>
          </a:prstGeom>
          <a:noFill/>
        </p:spPr>
        <p:txBody>
          <a:bodyPr wrap="none" rtlCol="0">
            <a:spAutoFit/>
          </a:bodyPr>
          <a:lstStyle/>
          <a:p>
            <a:r>
              <a:rPr lang="nb-NO" sz="1200" b="1" dirty="0">
                <a:solidFill>
                  <a:srgbClr val="FF0000"/>
                </a:solidFill>
              </a:rPr>
              <a:t>Vanlig Skolefrukt</a:t>
            </a:r>
          </a:p>
        </p:txBody>
      </p:sp>
      <p:pic>
        <p:nvPicPr>
          <p:cNvPr id="9" name="Bilde 8">
            <a:extLst>
              <a:ext uri="{FF2B5EF4-FFF2-40B4-BE49-F238E27FC236}">
                <a16:creationId xmlns:a16="http://schemas.microsoft.com/office/drawing/2014/main" id="{A90FD8C4-DE88-92DB-6843-124939EF6064}"/>
              </a:ext>
            </a:extLst>
          </p:cNvPr>
          <p:cNvPicPr>
            <a:picLocks noChangeAspect="1"/>
          </p:cNvPicPr>
          <p:nvPr/>
        </p:nvPicPr>
        <p:blipFill>
          <a:blip r:embed="rId5"/>
          <a:stretch>
            <a:fillRect/>
          </a:stretch>
        </p:blipFill>
        <p:spPr>
          <a:xfrm>
            <a:off x="5648957" y="4568005"/>
            <a:ext cx="846963" cy="1196085"/>
          </a:xfrm>
          <a:prstGeom prst="rect">
            <a:avLst/>
          </a:prstGeom>
        </p:spPr>
      </p:pic>
      <p:sp>
        <p:nvSpPr>
          <p:cNvPr id="11" name="TekstSylinder 10">
            <a:extLst>
              <a:ext uri="{FF2B5EF4-FFF2-40B4-BE49-F238E27FC236}">
                <a16:creationId xmlns:a16="http://schemas.microsoft.com/office/drawing/2014/main" id="{D555E03B-5BC1-BB99-A6FD-63164FE9AF75}"/>
              </a:ext>
            </a:extLst>
          </p:cNvPr>
          <p:cNvSpPr txBox="1"/>
          <p:nvPr/>
        </p:nvSpPr>
        <p:spPr>
          <a:xfrm>
            <a:off x="3989139" y="5867280"/>
            <a:ext cx="678391" cy="369332"/>
          </a:xfrm>
          <a:prstGeom prst="rect">
            <a:avLst/>
          </a:prstGeom>
          <a:noFill/>
        </p:spPr>
        <p:txBody>
          <a:bodyPr wrap="none" rtlCol="0">
            <a:spAutoFit/>
          </a:bodyPr>
          <a:lstStyle/>
          <a:p>
            <a:r>
              <a:rPr lang="nb-NO" dirty="0"/>
              <a:t>2024</a:t>
            </a:r>
          </a:p>
        </p:txBody>
      </p:sp>
      <p:pic>
        <p:nvPicPr>
          <p:cNvPr id="15" name="Bilde 14">
            <a:extLst>
              <a:ext uri="{FF2B5EF4-FFF2-40B4-BE49-F238E27FC236}">
                <a16:creationId xmlns:a16="http://schemas.microsoft.com/office/drawing/2014/main" id="{F3088058-D13A-0375-1A99-AD52B652EBDD}"/>
              </a:ext>
            </a:extLst>
          </p:cNvPr>
          <p:cNvPicPr>
            <a:picLocks noChangeAspect="1"/>
          </p:cNvPicPr>
          <p:nvPr/>
        </p:nvPicPr>
        <p:blipFill>
          <a:blip r:embed="rId6"/>
          <a:stretch>
            <a:fillRect/>
          </a:stretch>
        </p:blipFill>
        <p:spPr>
          <a:xfrm>
            <a:off x="4023180" y="4595739"/>
            <a:ext cx="536117" cy="1318388"/>
          </a:xfrm>
          <a:prstGeom prst="rect">
            <a:avLst/>
          </a:prstGeom>
        </p:spPr>
      </p:pic>
      <p:sp>
        <p:nvSpPr>
          <p:cNvPr id="16" name="TekstSylinder 15">
            <a:extLst>
              <a:ext uri="{FF2B5EF4-FFF2-40B4-BE49-F238E27FC236}">
                <a16:creationId xmlns:a16="http://schemas.microsoft.com/office/drawing/2014/main" id="{3C3C4CF8-650C-A5F2-F829-71982190DEB5}"/>
              </a:ext>
            </a:extLst>
          </p:cNvPr>
          <p:cNvSpPr txBox="1"/>
          <p:nvPr/>
        </p:nvSpPr>
        <p:spPr>
          <a:xfrm>
            <a:off x="5714480" y="5846853"/>
            <a:ext cx="678391" cy="369332"/>
          </a:xfrm>
          <a:prstGeom prst="rect">
            <a:avLst/>
          </a:prstGeom>
          <a:noFill/>
        </p:spPr>
        <p:txBody>
          <a:bodyPr wrap="none" rtlCol="0">
            <a:spAutoFit/>
          </a:bodyPr>
          <a:lstStyle/>
          <a:p>
            <a:r>
              <a:rPr lang="nb-NO" dirty="0"/>
              <a:t>2023</a:t>
            </a:r>
          </a:p>
        </p:txBody>
      </p:sp>
      <p:sp>
        <p:nvSpPr>
          <p:cNvPr id="17" name="TekstSylinder 16">
            <a:extLst>
              <a:ext uri="{FF2B5EF4-FFF2-40B4-BE49-F238E27FC236}">
                <a16:creationId xmlns:a16="http://schemas.microsoft.com/office/drawing/2014/main" id="{F3A80A72-F731-B834-9CF3-75DFA29C8474}"/>
              </a:ext>
            </a:extLst>
          </p:cNvPr>
          <p:cNvSpPr txBox="1"/>
          <p:nvPr/>
        </p:nvSpPr>
        <p:spPr>
          <a:xfrm>
            <a:off x="7572052" y="5825835"/>
            <a:ext cx="678391" cy="369332"/>
          </a:xfrm>
          <a:prstGeom prst="rect">
            <a:avLst/>
          </a:prstGeom>
          <a:noFill/>
        </p:spPr>
        <p:txBody>
          <a:bodyPr wrap="none" rtlCol="0">
            <a:spAutoFit/>
          </a:bodyPr>
          <a:lstStyle/>
          <a:p>
            <a:r>
              <a:rPr lang="nb-NO" dirty="0"/>
              <a:t>2022</a:t>
            </a:r>
          </a:p>
        </p:txBody>
      </p:sp>
      <p:pic>
        <p:nvPicPr>
          <p:cNvPr id="8" name="Bilde 7" descr="Et bilde som inneholder tekst, klær, person, Menneskeansikt&#10;&#10;KI-generert innhold kan være feil.">
            <a:extLst>
              <a:ext uri="{FF2B5EF4-FFF2-40B4-BE49-F238E27FC236}">
                <a16:creationId xmlns:a16="http://schemas.microsoft.com/office/drawing/2014/main" id="{DBCDD7A6-3DC1-5A15-15E9-9CC27BBD634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92436" y="4568006"/>
            <a:ext cx="641296" cy="1354648"/>
          </a:xfrm>
          <a:prstGeom prst="rect">
            <a:avLst/>
          </a:prstGeom>
        </p:spPr>
      </p:pic>
      <p:sp>
        <p:nvSpPr>
          <p:cNvPr id="12" name="TekstSylinder 11">
            <a:extLst>
              <a:ext uri="{FF2B5EF4-FFF2-40B4-BE49-F238E27FC236}">
                <a16:creationId xmlns:a16="http://schemas.microsoft.com/office/drawing/2014/main" id="{494BA01D-483C-2552-548C-4A94CB37134F}"/>
              </a:ext>
            </a:extLst>
          </p:cNvPr>
          <p:cNvSpPr txBox="1"/>
          <p:nvPr/>
        </p:nvSpPr>
        <p:spPr>
          <a:xfrm>
            <a:off x="2429530" y="5914271"/>
            <a:ext cx="678391" cy="369332"/>
          </a:xfrm>
          <a:prstGeom prst="rect">
            <a:avLst/>
          </a:prstGeom>
          <a:noFill/>
        </p:spPr>
        <p:txBody>
          <a:bodyPr wrap="none" rtlCol="0">
            <a:spAutoFit/>
          </a:bodyPr>
          <a:lstStyle/>
          <a:p>
            <a:r>
              <a:rPr lang="nb-NO" dirty="0"/>
              <a:t>2025</a:t>
            </a:r>
          </a:p>
        </p:txBody>
      </p:sp>
    </p:spTree>
    <p:extLst>
      <p:ext uri="{BB962C8B-B14F-4D97-AF65-F5344CB8AC3E}">
        <p14:creationId xmlns:p14="http://schemas.microsoft.com/office/powerpoint/2010/main" val="6861162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45F898-22ED-5A9D-BC3E-12D97F48FBEA}"/>
            </a:ext>
          </a:extLst>
        </p:cNvPr>
        <p:cNvGrpSpPr/>
        <p:nvPr/>
      </p:nvGrpSpPr>
      <p:grpSpPr>
        <a:xfrm>
          <a:off x="0" y="0"/>
          <a:ext cx="0" cy="0"/>
          <a:chOff x="0" y="0"/>
          <a:chExt cx="0" cy="0"/>
        </a:xfrm>
      </p:grpSpPr>
      <p:graphicFrame>
        <p:nvGraphicFramePr>
          <p:cNvPr id="4" name="Plassholder for innhold 3">
            <a:extLst>
              <a:ext uri="{FF2B5EF4-FFF2-40B4-BE49-F238E27FC236}">
                <a16:creationId xmlns:a16="http://schemas.microsoft.com/office/drawing/2014/main" id="{140330F7-65F1-EF17-5490-8D05DC470F80}"/>
              </a:ext>
            </a:extLst>
          </p:cNvPr>
          <p:cNvGraphicFramePr>
            <a:graphicFrameLocks noGrp="1"/>
          </p:cNvGraphicFramePr>
          <p:nvPr>
            <p:ph idx="1"/>
            <p:extLst>
              <p:ext uri="{D42A27DB-BD31-4B8C-83A1-F6EECF244321}">
                <p14:modId xmlns:p14="http://schemas.microsoft.com/office/powerpoint/2010/main" val="1817366280"/>
              </p:ext>
            </p:extLst>
          </p:nvPr>
        </p:nvGraphicFramePr>
        <p:xfrm>
          <a:off x="393750" y="1469323"/>
          <a:ext cx="10126765" cy="4045246"/>
        </p:xfrm>
        <a:graphic>
          <a:graphicData uri="http://schemas.openxmlformats.org/drawingml/2006/chart">
            <c:chart xmlns:c="http://schemas.openxmlformats.org/drawingml/2006/chart" xmlns:r="http://schemas.openxmlformats.org/officeDocument/2006/relationships" r:id="rId3"/>
          </a:graphicData>
        </a:graphic>
      </p:graphicFrame>
      <p:sp>
        <p:nvSpPr>
          <p:cNvPr id="2" name="Tittel 1">
            <a:extLst>
              <a:ext uri="{FF2B5EF4-FFF2-40B4-BE49-F238E27FC236}">
                <a16:creationId xmlns:a16="http://schemas.microsoft.com/office/drawing/2014/main" id="{51E86451-432D-48C3-0B96-92610262BB32}"/>
              </a:ext>
            </a:extLst>
          </p:cNvPr>
          <p:cNvSpPr>
            <a:spLocks noGrp="1"/>
          </p:cNvSpPr>
          <p:nvPr>
            <p:ph type="title"/>
          </p:nvPr>
        </p:nvSpPr>
        <p:spPr>
          <a:xfrm>
            <a:off x="2501826" y="548680"/>
            <a:ext cx="6001738" cy="1131608"/>
          </a:xfrm>
        </p:spPr>
        <p:txBody>
          <a:bodyPr>
            <a:noAutofit/>
          </a:bodyPr>
          <a:lstStyle/>
          <a:p>
            <a:pPr algn="l"/>
            <a:r>
              <a:rPr lang="nb-NO" sz="1800" dirty="0"/>
              <a:t> </a:t>
            </a:r>
          </a:p>
        </p:txBody>
      </p:sp>
      <p:sp>
        <p:nvSpPr>
          <p:cNvPr id="13" name="TekstSylinder 12">
            <a:extLst>
              <a:ext uri="{FF2B5EF4-FFF2-40B4-BE49-F238E27FC236}">
                <a16:creationId xmlns:a16="http://schemas.microsoft.com/office/drawing/2014/main" id="{99D786D2-AE27-3523-3BA9-65908E61D58F}"/>
              </a:ext>
            </a:extLst>
          </p:cNvPr>
          <p:cNvSpPr txBox="1"/>
          <p:nvPr/>
        </p:nvSpPr>
        <p:spPr>
          <a:xfrm>
            <a:off x="1955540" y="6488669"/>
            <a:ext cx="4951502" cy="492443"/>
          </a:xfrm>
          <a:prstGeom prst="rect">
            <a:avLst/>
          </a:prstGeom>
          <a:noFill/>
        </p:spPr>
        <p:txBody>
          <a:bodyPr wrap="square" rtlCol="0">
            <a:spAutoFit/>
          </a:bodyPr>
          <a:lstStyle/>
          <a:p>
            <a:r>
              <a:rPr lang="nb-NO" sz="800" b="1" dirty="0"/>
              <a:t>Utvalg: Undersøkelse gjennomført ved bruk av </a:t>
            </a:r>
            <a:r>
              <a:rPr lang="nb-NO" sz="800" b="1" dirty="0" err="1"/>
              <a:t>Questback</a:t>
            </a:r>
            <a:r>
              <a:rPr lang="nb-NO" sz="800" b="1" dirty="0"/>
              <a:t> . I parentes er utvalget som har svart på spørsmålet.</a:t>
            </a:r>
          </a:p>
          <a:p>
            <a:endParaRPr lang="nb-NO" sz="1000" b="1" dirty="0"/>
          </a:p>
        </p:txBody>
      </p:sp>
      <p:sp>
        <p:nvSpPr>
          <p:cNvPr id="24" name="Tittel 1">
            <a:extLst>
              <a:ext uri="{FF2B5EF4-FFF2-40B4-BE49-F238E27FC236}">
                <a16:creationId xmlns:a16="http://schemas.microsoft.com/office/drawing/2014/main" id="{33BC6468-7BE1-059E-338A-49099FBE260A}"/>
              </a:ext>
            </a:extLst>
          </p:cNvPr>
          <p:cNvSpPr txBox="1">
            <a:spLocks/>
          </p:cNvSpPr>
          <p:nvPr/>
        </p:nvSpPr>
        <p:spPr>
          <a:xfrm>
            <a:off x="1218896" y="167542"/>
            <a:ext cx="7976171" cy="113160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400" kern="1200">
                <a:solidFill>
                  <a:schemeClr val="tx1"/>
                </a:solidFill>
                <a:latin typeface="+mj-lt"/>
                <a:ea typeface="+mj-ea"/>
                <a:cs typeface="+mj-cs"/>
              </a:defRPr>
            </a:lvl1pPr>
          </a:lstStyle>
          <a:p>
            <a:pPr algn="l"/>
            <a:r>
              <a:rPr lang="nb-NO" sz="1800" dirty="0"/>
              <a:t>Høsten 2025 bekreftet </a:t>
            </a:r>
            <a:r>
              <a:rPr lang="nb-NO" sz="1800" dirty="0">
                <a:solidFill>
                  <a:srgbClr val="FF0000"/>
                </a:solidFill>
              </a:rPr>
              <a:t>60 %</a:t>
            </a:r>
            <a:r>
              <a:rPr lang="nb-NO" sz="1800" dirty="0"/>
              <a:t> av de foresatte at de har mottatt ranselpost på Fruktpause. </a:t>
            </a:r>
          </a:p>
        </p:txBody>
      </p:sp>
      <p:sp>
        <p:nvSpPr>
          <p:cNvPr id="14" name="TekstSylinder 13">
            <a:extLst>
              <a:ext uri="{FF2B5EF4-FFF2-40B4-BE49-F238E27FC236}">
                <a16:creationId xmlns:a16="http://schemas.microsoft.com/office/drawing/2014/main" id="{87ED29BF-2883-AA42-8987-7E70E9753F60}"/>
              </a:ext>
            </a:extLst>
          </p:cNvPr>
          <p:cNvSpPr txBox="1"/>
          <p:nvPr/>
        </p:nvSpPr>
        <p:spPr>
          <a:xfrm>
            <a:off x="1218896" y="1114077"/>
            <a:ext cx="5311762" cy="584775"/>
          </a:xfrm>
          <a:prstGeom prst="rect">
            <a:avLst/>
          </a:prstGeom>
          <a:noFill/>
        </p:spPr>
        <p:txBody>
          <a:bodyPr wrap="square" rtlCol="0">
            <a:spAutoFit/>
          </a:bodyPr>
          <a:lstStyle/>
          <a:p>
            <a:r>
              <a:rPr lang="nb-NO" sz="1100" b="1" i="1" dirty="0"/>
              <a:t>Spørsmål  til foresatt: Fikk eleven et ark med informasjon om Skolefrukt ved skolestart hvor den ene siden var som dette bildet?</a:t>
            </a:r>
            <a:r>
              <a:rPr lang="nb-NO" sz="1000" b="1" i="1" dirty="0"/>
              <a:t>					</a:t>
            </a:r>
          </a:p>
        </p:txBody>
      </p:sp>
      <p:sp>
        <p:nvSpPr>
          <p:cNvPr id="5" name="TekstSylinder 4">
            <a:extLst>
              <a:ext uri="{FF2B5EF4-FFF2-40B4-BE49-F238E27FC236}">
                <a16:creationId xmlns:a16="http://schemas.microsoft.com/office/drawing/2014/main" id="{B037ED93-C89D-74EF-0995-55569B0C46C3}"/>
              </a:ext>
            </a:extLst>
          </p:cNvPr>
          <p:cNvSpPr txBox="1"/>
          <p:nvPr/>
        </p:nvSpPr>
        <p:spPr>
          <a:xfrm>
            <a:off x="4043181" y="1595881"/>
            <a:ext cx="978922" cy="276999"/>
          </a:xfrm>
          <a:prstGeom prst="rect">
            <a:avLst/>
          </a:prstGeom>
          <a:noFill/>
        </p:spPr>
        <p:txBody>
          <a:bodyPr wrap="none" rtlCol="0">
            <a:spAutoFit/>
          </a:bodyPr>
          <a:lstStyle/>
          <a:p>
            <a:r>
              <a:rPr lang="nb-NO" sz="1200" b="1" dirty="0">
                <a:solidFill>
                  <a:srgbClr val="FF0000"/>
                </a:solidFill>
              </a:rPr>
              <a:t>Fruktpause</a:t>
            </a:r>
          </a:p>
        </p:txBody>
      </p:sp>
      <p:pic>
        <p:nvPicPr>
          <p:cNvPr id="12" name="Bilde 11" descr="Et bilde som inneholder tekst&#10;&#10;Automatisk generert beskrivelse">
            <a:extLst>
              <a:ext uri="{FF2B5EF4-FFF2-40B4-BE49-F238E27FC236}">
                <a16:creationId xmlns:a16="http://schemas.microsoft.com/office/drawing/2014/main" id="{E5DB52AF-5D60-F227-9BEF-AC263BA356D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53418" y="4623090"/>
            <a:ext cx="1037890" cy="891479"/>
          </a:xfrm>
          <a:prstGeom prst="rect">
            <a:avLst/>
          </a:prstGeom>
        </p:spPr>
      </p:pic>
      <p:pic>
        <p:nvPicPr>
          <p:cNvPr id="15" name="Bilde 14">
            <a:extLst>
              <a:ext uri="{FF2B5EF4-FFF2-40B4-BE49-F238E27FC236}">
                <a16:creationId xmlns:a16="http://schemas.microsoft.com/office/drawing/2014/main" id="{C9520851-5900-C003-C30F-63A7ECF21B76}"/>
              </a:ext>
            </a:extLst>
          </p:cNvPr>
          <p:cNvPicPr>
            <a:picLocks noChangeAspect="1"/>
          </p:cNvPicPr>
          <p:nvPr/>
        </p:nvPicPr>
        <p:blipFill>
          <a:blip r:embed="rId5"/>
          <a:stretch>
            <a:fillRect/>
          </a:stretch>
        </p:blipFill>
        <p:spPr>
          <a:xfrm>
            <a:off x="5648957" y="4568005"/>
            <a:ext cx="846963" cy="1196085"/>
          </a:xfrm>
          <a:prstGeom prst="rect">
            <a:avLst/>
          </a:prstGeom>
        </p:spPr>
      </p:pic>
      <p:sp>
        <p:nvSpPr>
          <p:cNvPr id="18" name="TekstSylinder 17">
            <a:extLst>
              <a:ext uri="{FF2B5EF4-FFF2-40B4-BE49-F238E27FC236}">
                <a16:creationId xmlns:a16="http://schemas.microsoft.com/office/drawing/2014/main" id="{07910D0F-89D0-B917-2BBF-6882D07E0F3D}"/>
              </a:ext>
            </a:extLst>
          </p:cNvPr>
          <p:cNvSpPr txBox="1"/>
          <p:nvPr/>
        </p:nvSpPr>
        <p:spPr>
          <a:xfrm>
            <a:off x="3989139" y="5867280"/>
            <a:ext cx="678391" cy="369332"/>
          </a:xfrm>
          <a:prstGeom prst="rect">
            <a:avLst/>
          </a:prstGeom>
          <a:noFill/>
        </p:spPr>
        <p:txBody>
          <a:bodyPr wrap="none" rtlCol="0">
            <a:spAutoFit/>
          </a:bodyPr>
          <a:lstStyle/>
          <a:p>
            <a:r>
              <a:rPr lang="nb-NO" dirty="0"/>
              <a:t>2024</a:t>
            </a:r>
          </a:p>
        </p:txBody>
      </p:sp>
      <p:pic>
        <p:nvPicPr>
          <p:cNvPr id="19" name="Bilde 18">
            <a:extLst>
              <a:ext uri="{FF2B5EF4-FFF2-40B4-BE49-F238E27FC236}">
                <a16:creationId xmlns:a16="http://schemas.microsoft.com/office/drawing/2014/main" id="{12ADE272-C0DC-5C82-64F0-57CB567A3881}"/>
              </a:ext>
            </a:extLst>
          </p:cNvPr>
          <p:cNvPicPr>
            <a:picLocks noChangeAspect="1"/>
          </p:cNvPicPr>
          <p:nvPr/>
        </p:nvPicPr>
        <p:blipFill>
          <a:blip r:embed="rId6"/>
          <a:stretch>
            <a:fillRect/>
          </a:stretch>
        </p:blipFill>
        <p:spPr>
          <a:xfrm>
            <a:off x="4023180" y="4595739"/>
            <a:ext cx="536117" cy="1318388"/>
          </a:xfrm>
          <a:prstGeom prst="rect">
            <a:avLst/>
          </a:prstGeom>
        </p:spPr>
      </p:pic>
      <p:sp>
        <p:nvSpPr>
          <p:cNvPr id="20" name="TekstSylinder 19">
            <a:extLst>
              <a:ext uri="{FF2B5EF4-FFF2-40B4-BE49-F238E27FC236}">
                <a16:creationId xmlns:a16="http://schemas.microsoft.com/office/drawing/2014/main" id="{9C170DB8-EB8E-4F47-C5D9-0122AB40D99F}"/>
              </a:ext>
            </a:extLst>
          </p:cNvPr>
          <p:cNvSpPr txBox="1"/>
          <p:nvPr/>
        </p:nvSpPr>
        <p:spPr>
          <a:xfrm>
            <a:off x="5714480" y="5846853"/>
            <a:ext cx="678391" cy="369332"/>
          </a:xfrm>
          <a:prstGeom prst="rect">
            <a:avLst/>
          </a:prstGeom>
          <a:noFill/>
        </p:spPr>
        <p:txBody>
          <a:bodyPr wrap="none" rtlCol="0">
            <a:spAutoFit/>
          </a:bodyPr>
          <a:lstStyle/>
          <a:p>
            <a:r>
              <a:rPr lang="nb-NO" dirty="0"/>
              <a:t>2023</a:t>
            </a:r>
          </a:p>
        </p:txBody>
      </p:sp>
      <p:sp>
        <p:nvSpPr>
          <p:cNvPr id="21" name="TekstSylinder 20">
            <a:extLst>
              <a:ext uri="{FF2B5EF4-FFF2-40B4-BE49-F238E27FC236}">
                <a16:creationId xmlns:a16="http://schemas.microsoft.com/office/drawing/2014/main" id="{0481D8B1-4A99-B9CE-366A-7DBA8E0CB692}"/>
              </a:ext>
            </a:extLst>
          </p:cNvPr>
          <p:cNvSpPr txBox="1"/>
          <p:nvPr/>
        </p:nvSpPr>
        <p:spPr>
          <a:xfrm>
            <a:off x="7572052" y="5825835"/>
            <a:ext cx="678391" cy="369332"/>
          </a:xfrm>
          <a:prstGeom prst="rect">
            <a:avLst/>
          </a:prstGeom>
          <a:noFill/>
        </p:spPr>
        <p:txBody>
          <a:bodyPr wrap="none" rtlCol="0">
            <a:spAutoFit/>
          </a:bodyPr>
          <a:lstStyle/>
          <a:p>
            <a:r>
              <a:rPr lang="nb-NO" dirty="0"/>
              <a:t>2022</a:t>
            </a:r>
          </a:p>
        </p:txBody>
      </p:sp>
      <p:pic>
        <p:nvPicPr>
          <p:cNvPr id="22" name="Bilde 21" descr="Et bilde som inneholder tekst, klær, person, Menneskeansikt&#10;&#10;KI-generert innhold kan være feil.">
            <a:extLst>
              <a:ext uri="{FF2B5EF4-FFF2-40B4-BE49-F238E27FC236}">
                <a16:creationId xmlns:a16="http://schemas.microsoft.com/office/drawing/2014/main" id="{D76ACEE8-AB61-8BD7-F360-0A7ECC5453E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92436" y="4568006"/>
            <a:ext cx="641296" cy="1354648"/>
          </a:xfrm>
          <a:prstGeom prst="rect">
            <a:avLst/>
          </a:prstGeom>
        </p:spPr>
      </p:pic>
      <p:sp>
        <p:nvSpPr>
          <p:cNvPr id="23" name="TekstSylinder 22">
            <a:extLst>
              <a:ext uri="{FF2B5EF4-FFF2-40B4-BE49-F238E27FC236}">
                <a16:creationId xmlns:a16="http://schemas.microsoft.com/office/drawing/2014/main" id="{240C5253-D1D5-A93E-AC50-4D4917ABA26A}"/>
              </a:ext>
            </a:extLst>
          </p:cNvPr>
          <p:cNvSpPr txBox="1"/>
          <p:nvPr/>
        </p:nvSpPr>
        <p:spPr>
          <a:xfrm>
            <a:off x="2429530" y="5914271"/>
            <a:ext cx="678391" cy="369332"/>
          </a:xfrm>
          <a:prstGeom prst="rect">
            <a:avLst/>
          </a:prstGeom>
          <a:noFill/>
        </p:spPr>
        <p:txBody>
          <a:bodyPr wrap="none" rtlCol="0">
            <a:spAutoFit/>
          </a:bodyPr>
          <a:lstStyle/>
          <a:p>
            <a:r>
              <a:rPr lang="nb-NO" dirty="0"/>
              <a:t>2025</a:t>
            </a:r>
          </a:p>
        </p:txBody>
      </p:sp>
      <p:sp>
        <p:nvSpPr>
          <p:cNvPr id="27" name="TekstSylinder 26">
            <a:extLst>
              <a:ext uri="{FF2B5EF4-FFF2-40B4-BE49-F238E27FC236}">
                <a16:creationId xmlns:a16="http://schemas.microsoft.com/office/drawing/2014/main" id="{0334C9C4-50CF-4ED6-543E-EF893648171B}"/>
              </a:ext>
            </a:extLst>
          </p:cNvPr>
          <p:cNvSpPr txBox="1"/>
          <p:nvPr/>
        </p:nvSpPr>
        <p:spPr>
          <a:xfrm flipV="1">
            <a:off x="7956627" y="4130657"/>
            <a:ext cx="285174" cy="307777"/>
          </a:xfrm>
          <a:prstGeom prst="rect">
            <a:avLst/>
          </a:prstGeom>
          <a:noFill/>
        </p:spPr>
        <p:txBody>
          <a:bodyPr wrap="square" rtlCol="0">
            <a:spAutoFit/>
          </a:bodyPr>
          <a:lstStyle/>
          <a:p>
            <a:r>
              <a:rPr lang="nb-NO" sz="1400" b="1" dirty="0"/>
              <a:t>%</a:t>
            </a:r>
          </a:p>
        </p:txBody>
      </p:sp>
    </p:spTree>
    <p:extLst>
      <p:ext uri="{BB962C8B-B14F-4D97-AF65-F5344CB8AC3E}">
        <p14:creationId xmlns:p14="http://schemas.microsoft.com/office/powerpoint/2010/main" val="42926129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444629" y="356262"/>
            <a:ext cx="6486357" cy="550237"/>
          </a:xfrm>
        </p:spPr>
        <p:txBody>
          <a:bodyPr anchor="t">
            <a:noAutofit/>
          </a:bodyPr>
          <a:lstStyle/>
          <a:p>
            <a:pPr algn="l"/>
            <a:r>
              <a:rPr lang="nb-NO" sz="2000" dirty="0"/>
              <a:t>De fleste synes det var nyttig å motta informasjonen som var på ranselposten. </a:t>
            </a:r>
            <a:endParaRPr lang="nb-NO" sz="2000" dirty="0">
              <a:latin typeface="+mn-lt"/>
            </a:endParaRPr>
          </a:p>
        </p:txBody>
      </p:sp>
      <p:graphicFrame>
        <p:nvGraphicFramePr>
          <p:cNvPr id="4" name="Plassholder for innhold 3"/>
          <p:cNvGraphicFramePr>
            <a:graphicFrameLocks noGrp="1"/>
          </p:cNvGraphicFramePr>
          <p:nvPr>
            <p:ph idx="1"/>
            <p:extLst>
              <p:ext uri="{D42A27DB-BD31-4B8C-83A1-F6EECF244321}">
                <p14:modId xmlns:p14="http://schemas.microsoft.com/office/powerpoint/2010/main" val="3953924865"/>
              </p:ext>
            </p:extLst>
          </p:nvPr>
        </p:nvGraphicFramePr>
        <p:xfrm>
          <a:off x="1444629" y="1732050"/>
          <a:ext cx="7391984" cy="3660336"/>
        </p:xfrm>
        <a:graphic>
          <a:graphicData uri="http://schemas.openxmlformats.org/drawingml/2006/chart">
            <c:chart xmlns:c="http://schemas.openxmlformats.org/drawingml/2006/chart" xmlns:r="http://schemas.openxmlformats.org/officeDocument/2006/relationships" r:id="rId3"/>
          </a:graphicData>
        </a:graphic>
      </p:graphicFrame>
      <p:sp>
        <p:nvSpPr>
          <p:cNvPr id="10" name="TekstSylinder 9"/>
          <p:cNvSpPr txBox="1"/>
          <p:nvPr/>
        </p:nvSpPr>
        <p:spPr>
          <a:xfrm>
            <a:off x="8604000" y="4506518"/>
            <a:ext cx="314510" cy="276999"/>
          </a:xfrm>
          <a:prstGeom prst="rect">
            <a:avLst/>
          </a:prstGeom>
          <a:noFill/>
        </p:spPr>
        <p:txBody>
          <a:bodyPr wrap="none" rtlCol="0">
            <a:spAutoFit/>
          </a:bodyPr>
          <a:lstStyle/>
          <a:p>
            <a:r>
              <a:rPr lang="nb-NO" sz="1200" b="1" dirty="0"/>
              <a:t>%</a:t>
            </a:r>
          </a:p>
        </p:txBody>
      </p:sp>
      <p:sp>
        <p:nvSpPr>
          <p:cNvPr id="9" name="TekstSylinder 8"/>
          <p:cNvSpPr txBox="1"/>
          <p:nvPr/>
        </p:nvSpPr>
        <p:spPr>
          <a:xfrm>
            <a:off x="2094849" y="6408678"/>
            <a:ext cx="3714776" cy="492443"/>
          </a:xfrm>
          <a:prstGeom prst="rect">
            <a:avLst/>
          </a:prstGeom>
          <a:noFill/>
        </p:spPr>
        <p:txBody>
          <a:bodyPr wrap="square" rtlCol="0">
            <a:spAutoFit/>
          </a:bodyPr>
          <a:lstStyle/>
          <a:p>
            <a:r>
              <a:rPr lang="nb-NO" sz="800" b="1" dirty="0"/>
              <a:t>Utvalg: Undersøkelse gjennomført ved bruk av Questback. I parentes er utvalget som har svart på spørsmålet.  Vet ikke svar er utelatt fra resultatene</a:t>
            </a:r>
          </a:p>
          <a:p>
            <a:endParaRPr lang="nb-NO" sz="1000" b="1" dirty="0"/>
          </a:p>
        </p:txBody>
      </p:sp>
      <p:sp>
        <p:nvSpPr>
          <p:cNvPr id="8" name="TekstSylinder 7">
            <a:extLst>
              <a:ext uri="{FF2B5EF4-FFF2-40B4-BE49-F238E27FC236}">
                <a16:creationId xmlns:a16="http://schemas.microsoft.com/office/drawing/2014/main" id="{96859AF4-B84C-9AE1-4745-66704C286F92}"/>
              </a:ext>
            </a:extLst>
          </p:cNvPr>
          <p:cNvSpPr txBox="1"/>
          <p:nvPr/>
        </p:nvSpPr>
        <p:spPr>
          <a:xfrm>
            <a:off x="1531879" y="1285774"/>
            <a:ext cx="6589040" cy="446276"/>
          </a:xfrm>
          <a:prstGeom prst="rect">
            <a:avLst/>
          </a:prstGeom>
          <a:noFill/>
        </p:spPr>
        <p:txBody>
          <a:bodyPr wrap="square" rtlCol="0">
            <a:spAutoFit/>
          </a:bodyPr>
          <a:lstStyle/>
          <a:p>
            <a:r>
              <a:rPr lang="nb-NO" sz="1100" b="1" i="1" dirty="0"/>
              <a:t>Spørsmål til foresatt: Hvor nyttig synes du det var å motta informasjonen som var her. Svar på en skala der 6 er svært nyttig og 1 er ikke nyttig i det hele tatt. </a:t>
            </a:r>
            <a:r>
              <a:rPr lang="nb-NO" sz="1200" b="1" i="1" dirty="0"/>
              <a:t>	</a:t>
            </a:r>
          </a:p>
        </p:txBody>
      </p:sp>
    </p:spTree>
    <p:extLst>
      <p:ext uri="{BB962C8B-B14F-4D97-AF65-F5344CB8AC3E}">
        <p14:creationId xmlns:p14="http://schemas.microsoft.com/office/powerpoint/2010/main" val="40578800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73FA3A-1073-2288-FA2A-6115D5693A73}"/>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1E081AE5-CFCE-AAAF-F6A3-5A90D94B809B}"/>
              </a:ext>
            </a:extLst>
          </p:cNvPr>
          <p:cNvSpPr>
            <a:spLocks noGrp="1"/>
          </p:cNvSpPr>
          <p:nvPr>
            <p:ph type="title"/>
          </p:nvPr>
        </p:nvSpPr>
        <p:spPr>
          <a:xfrm>
            <a:off x="838200" y="296299"/>
            <a:ext cx="10515600" cy="1325563"/>
          </a:xfrm>
        </p:spPr>
        <p:txBody>
          <a:bodyPr>
            <a:normAutofit/>
          </a:bodyPr>
          <a:lstStyle/>
          <a:p>
            <a:r>
              <a:rPr lang="nb-NO" sz="2000" dirty="0"/>
              <a:t>Ranselposten oppleves som nyttig og informativ, men enkelte ønsker digital informasjon</a:t>
            </a:r>
          </a:p>
        </p:txBody>
      </p:sp>
      <p:sp>
        <p:nvSpPr>
          <p:cNvPr id="3" name="TekstSylinder 2">
            <a:extLst>
              <a:ext uri="{FF2B5EF4-FFF2-40B4-BE49-F238E27FC236}">
                <a16:creationId xmlns:a16="http://schemas.microsoft.com/office/drawing/2014/main" id="{258666C2-6876-877B-B54F-F937CDCD5A84}"/>
              </a:ext>
            </a:extLst>
          </p:cNvPr>
          <p:cNvSpPr txBox="1"/>
          <p:nvPr/>
        </p:nvSpPr>
        <p:spPr>
          <a:xfrm>
            <a:off x="838200" y="1284811"/>
            <a:ext cx="9849466" cy="5293757"/>
          </a:xfrm>
          <a:prstGeom prst="rect">
            <a:avLst/>
          </a:prstGeom>
          <a:noFill/>
        </p:spPr>
        <p:txBody>
          <a:bodyPr wrap="square" rtlCol="0">
            <a:spAutoFit/>
          </a:bodyPr>
          <a:lstStyle/>
          <a:p>
            <a:r>
              <a:rPr lang="nb-NO" sz="1400" b="1" dirty="0"/>
              <a:t>Hva synes du om å motta denne? </a:t>
            </a:r>
          </a:p>
          <a:p>
            <a:endParaRPr lang="nb-NO" sz="1400" b="1" dirty="0"/>
          </a:p>
          <a:p>
            <a:r>
              <a:rPr lang="nb-NO" sz="1400" b="1" dirty="0"/>
              <a:t>Oppsummering av svar fra </a:t>
            </a:r>
            <a:r>
              <a:rPr lang="nb-NO" sz="1600" b="1" dirty="0"/>
              <a:t>160 </a:t>
            </a:r>
            <a:r>
              <a:rPr lang="nb-NO" sz="1400" b="1" dirty="0"/>
              <a:t>foresatte som har mottatt ranselposten</a:t>
            </a:r>
          </a:p>
          <a:p>
            <a:endParaRPr lang="nb-NO" sz="1400" dirty="0"/>
          </a:p>
          <a:p>
            <a:r>
              <a:rPr lang="nb-NO" sz="1400" dirty="0"/>
              <a:t>De fleste foresatte har en </a:t>
            </a:r>
            <a:r>
              <a:rPr lang="nb-NO" sz="1400" b="1" dirty="0"/>
              <a:t>positiv eller nøytral opplevelse</a:t>
            </a:r>
            <a:r>
              <a:rPr lang="nb-NO" sz="1400" dirty="0"/>
              <a:t> av å motta ranselposten om Skolefrukt. Mange beskriver den som </a:t>
            </a:r>
            <a:r>
              <a:rPr lang="nb-NO" sz="1400" b="1" dirty="0"/>
              <a:t>nyttig, informativ og en god påminnelse</a:t>
            </a:r>
            <a:r>
              <a:rPr lang="nb-NO" sz="1400" dirty="0"/>
              <a:t> om ordningen. Særlig de som ikke kjenner til tilbudet fra før, opplever utsendelsen som viktig for å forstå innhold, pris og hvordan man bestiller. Flere setter også pris på at brosjyren gjør det enklere å </a:t>
            </a:r>
            <a:r>
              <a:rPr lang="nb-NO" sz="1400" b="1" dirty="0"/>
              <a:t>snakke med barnet</a:t>
            </a:r>
            <a:r>
              <a:rPr lang="nb-NO" sz="1400" dirty="0"/>
              <a:t> om ordningen hjemme.</a:t>
            </a:r>
          </a:p>
          <a:p>
            <a:endParaRPr lang="nb-NO" sz="1400" dirty="0"/>
          </a:p>
          <a:p>
            <a:r>
              <a:rPr lang="nb-NO" sz="1400" dirty="0"/>
              <a:t>Samtidig uttrykker en del foresatte at de </a:t>
            </a:r>
            <a:r>
              <a:rPr lang="nb-NO" sz="1400" b="1" dirty="0"/>
              <a:t>allerede kjenner ordningen godt</a:t>
            </a:r>
            <a:r>
              <a:rPr lang="nb-NO" sz="1400" dirty="0"/>
              <a:t>, og derfor oppfatter brosjyren som </a:t>
            </a:r>
            <a:r>
              <a:rPr lang="nb-NO" sz="1400" b="1" dirty="0"/>
              <a:t>lite nødvendig</a:t>
            </a:r>
            <a:r>
              <a:rPr lang="nb-NO" sz="1400" dirty="0"/>
              <a:t>. Noen peker på at informasjonen kunne vært sendt </a:t>
            </a:r>
            <a:r>
              <a:rPr lang="nb-NO" sz="1400" b="1" dirty="0"/>
              <a:t>digitalt via e-post eller SMS</a:t>
            </a:r>
            <a:r>
              <a:rPr lang="nb-NO" sz="1400" dirty="0"/>
              <a:t>, både av hensyn til miljø og ressursbruk. Enkelte foreslår også at den bør deles ut </a:t>
            </a:r>
            <a:r>
              <a:rPr lang="nb-NO" sz="1400" b="1" dirty="0"/>
              <a:t>tidligere på høsten</a:t>
            </a:r>
            <a:r>
              <a:rPr lang="nb-NO" sz="1400" dirty="0"/>
              <a:t>, slik at familier rekker å bestille i tide.</a:t>
            </a:r>
          </a:p>
          <a:p>
            <a:endParaRPr lang="nb-NO" sz="1400" dirty="0"/>
          </a:p>
          <a:p>
            <a:r>
              <a:rPr lang="nb-NO" sz="1400" dirty="0"/>
              <a:t>Helhetsinntrykket er at ranselposten oppleves som </a:t>
            </a:r>
            <a:r>
              <a:rPr lang="nb-NO" sz="1400" b="1" dirty="0"/>
              <a:t>positiv og informativ for nye foresatte</a:t>
            </a:r>
            <a:r>
              <a:rPr lang="nb-NO" sz="1400" dirty="0"/>
              <a:t>, mens </a:t>
            </a:r>
            <a:r>
              <a:rPr lang="nb-NO" sz="1400" b="1" dirty="0"/>
              <a:t>mer erfarne brukere foretrekker en digital påminnelse</a:t>
            </a:r>
            <a:r>
              <a:rPr lang="nb-NO" sz="1400" dirty="0"/>
              <a:t> fremfor en trykt brosjyre.</a:t>
            </a:r>
          </a:p>
          <a:p>
            <a:endParaRPr lang="nb-NO" sz="1400" dirty="0"/>
          </a:p>
          <a:p>
            <a:r>
              <a:rPr lang="nb-NO" sz="1400" i="1" dirty="0"/>
              <a:t>Eksempel på svar: </a:t>
            </a:r>
          </a:p>
          <a:p>
            <a:pPr marL="285750" indent="-285750">
              <a:buFont typeface="Arial" panose="020B0604020202020204" pitchFamily="34" charset="0"/>
              <a:buChar char="•"/>
            </a:pPr>
            <a:r>
              <a:rPr lang="nb-NO" sz="1400" i="1" dirty="0"/>
              <a:t>Veldig bra med brosjyre, det er mange som ikke sjekker digitale meldinger fra skolen.</a:t>
            </a:r>
          </a:p>
          <a:p>
            <a:pPr marL="285750" indent="-285750">
              <a:buFont typeface="Arial" panose="020B0604020202020204" pitchFamily="34" charset="0"/>
              <a:buChar char="•"/>
            </a:pPr>
            <a:r>
              <a:rPr lang="nb-NO" sz="1400" i="1" dirty="0"/>
              <a:t>Var et veldig fint og informativt skriv. Burde blitt delt ut allerede første uken.</a:t>
            </a:r>
          </a:p>
          <a:p>
            <a:endParaRPr lang="nb-NO" sz="1400" dirty="0"/>
          </a:p>
          <a:p>
            <a:endParaRPr lang="nb-NO" sz="1400" i="1" dirty="0"/>
          </a:p>
          <a:p>
            <a:endParaRPr lang="nb-NO" sz="1200" i="1" dirty="0"/>
          </a:p>
          <a:p>
            <a:r>
              <a:rPr lang="nb-NO" sz="1200" i="1" dirty="0"/>
              <a:t>Oppsummeringen er laget av Chat GTP med bakgrunn i de åpne svarene.</a:t>
            </a:r>
          </a:p>
          <a:p>
            <a:endParaRPr lang="nb-NO" dirty="0"/>
          </a:p>
        </p:txBody>
      </p:sp>
    </p:spTree>
    <p:extLst>
      <p:ext uri="{BB962C8B-B14F-4D97-AF65-F5344CB8AC3E}">
        <p14:creationId xmlns:p14="http://schemas.microsoft.com/office/powerpoint/2010/main" val="25274361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DE7598-0404-0C15-8D59-11DAC75C025D}"/>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23586F85-6749-7A71-C3C9-5C8BEF5F362B}"/>
              </a:ext>
            </a:extLst>
          </p:cNvPr>
          <p:cNvSpPr>
            <a:spLocks noGrp="1"/>
          </p:cNvSpPr>
          <p:nvPr>
            <p:ph type="title"/>
          </p:nvPr>
        </p:nvSpPr>
        <p:spPr>
          <a:xfrm>
            <a:off x="986628" y="1515526"/>
            <a:ext cx="4716082" cy="1600200"/>
          </a:xfrm>
        </p:spPr>
        <p:txBody>
          <a:bodyPr anchor="b">
            <a:normAutofit fontScale="90000"/>
          </a:bodyPr>
          <a:lstStyle/>
          <a:p>
            <a:br>
              <a:rPr lang="nb-NO" sz="4800" dirty="0"/>
            </a:br>
            <a:r>
              <a:rPr lang="nb-NO" sz="4800" dirty="0"/>
              <a:t>Om abonnementet og betaling</a:t>
            </a:r>
            <a:endParaRPr lang="nb-NO" sz="4400" dirty="0"/>
          </a:p>
        </p:txBody>
      </p:sp>
      <p:pic>
        <p:nvPicPr>
          <p:cNvPr id="3" name="Bilde 2">
            <a:extLst>
              <a:ext uri="{FF2B5EF4-FFF2-40B4-BE49-F238E27FC236}">
                <a16:creationId xmlns:a16="http://schemas.microsoft.com/office/drawing/2014/main" id="{00EE7E86-79E2-7E52-E39D-5DB7D827C809}"/>
              </a:ext>
            </a:extLst>
          </p:cNvPr>
          <p:cNvPicPr>
            <a:picLocks noChangeAspect="1"/>
          </p:cNvPicPr>
          <p:nvPr/>
        </p:nvPicPr>
        <p:blipFill>
          <a:blip r:embed="rId2"/>
          <a:stretch>
            <a:fillRect/>
          </a:stretch>
        </p:blipFill>
        <p:spPr>
          <a:xfrm>
            <a:off x="6489292" y="1022555"/>
            <a:ext cx="2946400" cy="4419600"/>
          </a:xfrm>
          <a:prstGeom prst="rect">
            <a:avLst/>
          </a:prstGeom>
        </p:spPr>
      </p:pic>
    </p:spTree>
    <p:extLst>
      <p:ext uri="{BB962C8B-B14F-4D97-AF65-F5344CB8AC3E}">
        <p14:creationId xmlns:p14="http://schemas.microsoft.com/office/powerpoint/2010/main" val="3641481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128F99-28CB-AAD0-9624-950369AD4580}"/>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267E66F8-AC6D-62FC-5380-0C6484284D4E}"/>
              </a:ext>
            </a:extLst>
          </p:cNvPr>
          <p:cNvSpPr>
            <a:spLocks noGrp="1"/>
          </p:cNvSpPr>
          <p:nvPr>
            <p:ph type="title"/>
          </p:nvPr>
        </p:nvSpPr>
        <p:spPr>
          <a:xfrm>
            <a:off x="1444629" y="398549"/>
            <a:ext cx="7709203" cy="550237"/>
          </a:xfrm>
        </p:spPr>
        <p:txBody>
          <a:bodyPr anchor="t">
            <a:noAutofit/>
          </a:bodyPr>
          <a:lstStyle/>
          <a:p>
            <a:pPr algn="l"/>
            <a:r>
              <a:rPr lang="nb-NO" sz="2000" dirty="0"/>
              <a:t>Fortsatt er det flest som velger semesterbetaling. Men stadig flere velge månedsbetaling </a:t>
            </a:r>
            <a:endParaRPr lang="nb-NO" sz="2000" dirty="0">
              <a:latin typeface="+mn-lt"/>
            </a:endParaRPr>
          </a:p>
        </p:txBody>
      </p:sp>
      <p:graphicFrame>
        <p:nvGraphicFramePr>
          <p:cNvPr id="4" name="Plassholder for innhold 3">
            <a:extLst>
              <a:ext uri="{FF2B5EF4-FFF2-40B4-BE49-F238E27FC236}">
                <a16:creationId xmlns:a16="http://schemas.microsoft.com/office/drawing/2014/main" id="{1D665E63-7773-7B48-78AE-05643FF570BA}"/>
              </a:ext>
            </a:extLst>
          </p:cNvPr>
          <p:cNvGraphicFramePr>
            <a:graphicFrameLocks noGrp="1"/>
          </p:cNvGraphicFramePr>
          <p:nvPr>
            <p:ph idx="1"/>
            <p:extLst>
              <p:ext uri="{D42A27DB-BD31-4B8C-83A1-F6EECF244321}">
                <p14:modId xmlns:p14="http://schemas.microsoft.com/office/powerpoint/2010/main" val="3253937754"/>
              </p:ext>
            </p:extLst>
          </p:nvPr>
        </p:nvGraphicFramePr>
        <p:xfrm>
          <a:off x="1444629" y="1732050"/>
          <a:ext cx="7391984" cy="3660336"/>
        </p:xfrm>
        <a:graphic>
          <a:graphicData uri="http://schemas.openxmlformats.org/drawingml/2006/chart">
            <c:chart xmlns:c="http://schemas.openxmlformats.org/drawingml/2006/chart" xmlns:r="http://schemas.openxmlformats.org/officeDocument/2006/relationships" r:id="rId3"/>
          </a:graphicData>
        </a:graphic>
      </p:graphicFrame>
      <p:sp>
        <p:nvSpPr>
          <p:cNvPr id="10" name="TekstSylinder 9">
            <a:extLst>
              <a:ext uri="{FF2B5EF4-FFF2-40B4-BE49-F238E27FC236}">
                <a16:creationId xmlns:a16="http://schemas.microsoft.com/office/drawing/2014/main" id="{92713B2C-D465-66E2-D108-D4D71E548F28}"/>
              </a:ext>
            </a:extLst>
          </p:cNvPr>
          <p:cNvSpPr txBox="1"/>
          <p:nvPr/>
        </p:nvSpPr>
        <p:spPr>
          <a:xfrm>
            <a:off x="8679358" y="4526182"/>
            <a:ext cx="314510" cy="276999"/>
          </a:xfrm>
          <a:prstGeom prst="rect">
            <a:avLst/>
          </a:prstGeom>
          <a:noFill/>
        </p:spPr>
        <p:txBody>
          <a:bodyPr wrap="none" rtlCol="0">
            <a:spAutoFit/>
          </a:bodyPr>
          <a:lstStyle/>
          <a:p>
            <a:r>
              <a:rPr lang="nb-NO" sz="1200" b="1" dirty="0"/>
              <a:t>%</a:t>
            </a:r>
          </a:p>
        </p:txBody>
      </p:sp>
      <p:sp>
        <p:nvSpPr>
          <p:cNvPr id="9" name="TekstSylinder 8">
            <a:extLst>
              <a:ext uri="{FF2B5EF4-FFF2-40B4-BE49-F238E27FC236}">
                <a16:creationId xmlns:a16="http://schemas.microsoft.com/office/drawing/2014/main" id="{45BD6208-CEF8-19A7-BD2B-BBB5DFA66086}"/>
              </a:ext>
            </a:extLst>
          </p:cNvPr>
          <p:cNvSpPr txBox="1"/>
          <p:nvPr/>
        </p:nvSpPr>
        <p:spPr>
          <a:xfrm>
            <a:off x="220329" y="6175650"/>
            <a:ext cx="3714776" cy="492443"/>
          </a:xfrm>
          <a:prstGeom prst="rect">
            <a:avLst/>
          </a:prstGeom>
          <a:noFill/>
        </p:spPr>
        <p:txBody>
          <a:bodyPr wrap="square" rtlCol="0">
            <a:spAutoFit/>
          </a:bodyPr>
          <a:lstStyle/>
          <a:p>
            <a:r>
              <a:rPr lang="nb-NO" sz="800" b="1" dirty="0"/>
              <a:t>Utvalg: Undersøkelse gjennomført ved bruk av Questback. I parentes er utvalget som har svart på spørsmålet.  Vet ikke svar er utelatt fra resultatene</a:t>
            </a:r>
          </a:p>
          <a:p>
            <a:endParaRPr lang="nb-NO" sz="1000" b="1" dirty="0"/>
          </a:p>
        </p:txBody>
      </p:sp>
      <p:sp>
        <p:nvSpPr>
          <p:cNvPr id="8" name="TekstSylinder 7">
            <a:extLst>
              <a:ext uri="{FF2B5EF4-FFF2-40B4-BE49-F238E27FC236}">
                <a16:creationId xmlns:a16="http://schemas.microsoft.com/office/drawing/2014/main" id="{CDDF6DC7-23B8-32DB-3018-B3A46C8CCFFC}"/>
              </a:ext>
            </a:extLst>
          </p:cNvPr>
          <p:cNvSpPr txBox="1"/>
          <p:nvPr/>
        </p:nvSpPr>
        <p:spPr>
          <a:xfrm>
            <a:off x="1444629" y="1117280"/>
            <a:ext cx="6589040" cy="446276"/>
          </a:xfrm>
          <a:prstGeom prst="rect">
            <a:avLst/>
          </a:prstGeom>
          <a:noFill/>
        </p:spPr>
        <p:txBody>
          <a:bodyPr wrap="square" rtlCol="0">
            <a:spAutoFit/>
          </a:bodyPr>
          <a:lstStyle/>
          <a:p>
            <a:r>
              <a:rPr lang="nb-NO" sz="1100" b="1" i="1" dirty="0"/>
              <a:t>Spørsmål til foresatt: Ved bestilling av Skolefrukt abonnement kan en enten velge fast betaling til kr 75,- per måned eller betale for et helt semester. Hva valgte dere? </a:t>
            </a:r>
            <a:r>
              <a:rPr lang="nb-NO" sz="1200" b="1" i="1" dirty="0"/>
              <a:t>	</a:t>
            </a:r>
          </a:p>
        </p:txBody>
      </p:sp>
    </p:spTree>
    <p:extLst>
      <p:ext uri="{BB962C8B-B14F-4D97-AF65-F5344CB8AC3E}">
        <p14:creationId xmlns:p14="http://schemas.microsoft.com/office/powerpoint/2010/main" val="29253231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E56258-6A55-12D1-E5E0-F1EFA27C9866}"/>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B1788BC4-920B-CF60-2435-1325B17950A2}"/>
              </a:ext>
            </a:extLst>
          </p:cNvPr>
          <p:cNvSpPr>
            <a:spLocks noGrp="1"/>
          </p:cNvSpPr>
          <p:nvPr>
            <p:ph type="title"/>
          </p:nvPr>
        </p:nvSpPr>
        <p:spPr>
          <a:xfrm>
            <a:off x="1071003" y="316640"/>
            <a:ext cx="7896016" cy="550237"/>
          </a:xfrm>
        </p:spPr>
        <p:txBody>
          <a:bodyPr anchor="t">
            <a:noAutofit/>
          </a:bodyPr>
          <a:lstStyle/>
          <a:p>
            <a:pPr algn="l"/>
            <a:r>
              <a:rPr lang="nb-NO" sz="2000" dirty="0"/>
              <a:t>Kun 3 % med månedsbetaling opplevde utfordringer ved overføring av abonnement fra vår til høst – hovedsakelig av forhold utenfor skolefruktsystemet</a:t>
            </a:r>
            <a:endParaRPr lang="nb-NO" sz="2000" dirty="0">
              <a:latin typeface="+mn-lt"/>
            </a:endParaRPr>
          </a:p>
        </p:txBody>
      </p:sp>
      <p:graphicFrame>
        <p:nvGraphicFramePr>
          <p:cNvPr id="4" name="Plassholder for innhold 3">
            <a:extLst>
              <a:ext uri="{FF2B5EF4-FFF2-40B4-BE49-F238E27FC236}">
                <a16:creationId xmlns:a16="http://schemas.microsoft.com/office/drawing/2014/main" id="{54D02E61-09B0-ECDC-18A3-D9924EDF45B9}"/>
              </a:ext>
            </a:extLst>
          </p:cNvPr>
          <p:cNvGraphicFramePr>
            <a:graphicFrameLocks noGrp="1"/>
          </p:cNvGraphicFramePr>
          <p:nvPr>
            <p:ph idx="1"/>
            <p:extLst>
              <p:ext uri="{D42A27DB-BD31-4B8C-83A1-F6EECF244321}">
                <p14:modId xmlns:p14="http://schemas.microsoft.com/office/powerpoint/2010/main" val="1936377118"/>
              </p:ext>
            </p:extLst>
          </p:nvPr>
        </p:nvGraphicFramePr>
        <p:xfrm>
          <a:off x="339201" y="1925702"/>
          <a:ext cx="6721618" cy="3191141"/>
        </p:xfrm>
        <a:graphic>
          <a:graphicData uri="http://schemas.openxmlformats.org/drawingml/2006/chart">
            <c:chart xmlns:c="http://schemas.openxmlformats.org/drawingml/2006/chart" xmlns:r="http://schemas.openxmlformats.org/officeDocument/2006/relationships" r:id="rId3"/>
          </a:graphicData>
        </a:graphic>
      </p:graphicFrame>
      <p:sp>
        <p:nvSpPr>
          <p:cNvPr id="10" name="TekstSylinder 9">
            <a:extLst>
              <a:ext uri="{FF2B5EF4-FFF2-40B4-BE49-F238E27FC236}">
                <a16:creationId xmlns:a16="http://schemas.microsoft.com/office/drawing/2014/main" id="{1F66282D-FB05-A5B9-81A6-7B025C2FFB8B}"/>
              </a:ext>
            </a:extLst>
          </p:cNvPr>
          <p:cNvSpPr txBox="1"/>
          <p:nvPr/>
        </p:nvSpPr>
        <p:spPr>
          <a:xfrm>
            <a:off x="6440250" y="4413799"/>
            <a:ext cx="314510" cy="276999"/>
          </a:xfrm>
          <a:prstGeom prst="rect">
            <a:avLst/>
          </a:prstGeom>
          <a:noFill/>
        </p:spPr>
        <p:txBody>
          <a:bodyPr wrap="none" rtlCol="0">
            <a:spAutoFit/>
          </a:bodyPr>
          <a:lstStyle/>
          <a:p>
            <a:r>
              <a:rPr lang="nb-NO" sz="1200" b="1" dirty="0"/>
              <a:t>%</a:t>
            </a:r>
          </a:p>
        </p:txBody>
      </p:sp>
      <p:sp>
        <p:nvSpPr>
          <p:cNvPr id="9" name="TekstSylinder 8">
            <a:extLst>
              <a:ext uri="{FF2B5EF4-FFF2-40B4-BE49-F238E27FC236}">
                <a16:creationId xmlns:a16="http://schemas.microsoft.com/office/drawing/2014/main" id="{A5941CC1-3357-3F58-7350-AF2B717653F8}"/>
              </a:ext>
            </a:extLst>
          </p:cNvPr>
          <p:cNvSpPr txBox="1"/>
          <p:nvPr/>
        </p:nvSpPr>
        <p:spPr>
          <a:xfrm>
            <a:off x="192897" y="6189222"/>
            <a:ext cx="3714776" cy="492443"/>
          </a:xfrm>
          <a:prstGeom prst="rect">
            <a:avLst/>
          </a:prstGeom>
          <a:noFill/>
        </p:spPr>
        <p:txBody>
          <a:bodyPr wrap="square" rtlCol="0">
            <a:spAutoFit/>
          </a:bodyPr>
          <a:lstStyle/>
          <a:p>
            <a:r>
              <a:rPr lang="nb-NO" sz="800" b="1" dirty="0"/>
              <a:t>Utvalg: Undersøkelse gjennomført ved bruk av Questback. I parentes er utvalget som har svart på spørsmålet.  Vet ikke svar er utelatt fra resultatene</a:t>
            </a:r>
          </a:p>
          <a:p>
            <a:endParaRPr lang="nb-NO" sz="1000" b="1" dirty="0"/>
          </a:p>
        </p:txBody>
      </p:sp>
      <p:sp>
        <p:nvSpPr>
          <p:cNvPr id="8" name="TekstSylinder 7">
            <a:extLst>
              <a:ext uri="{FF2B5EF4-FFF2-40B4-BE49-F238E27FC236}">
                <a16:creationId xmlns:a16="http://schemas.microsoft.com/office/drawing/2014/main" id="{7846C77D-3B09-50C6-B0A6-32740A45E206}"/>
              </a:ext>
            </a:extLst>
          </p:cNvPr>
          <p:cNvSpPr txBox="1"/>
          <p:nvPr/>
        </p:nvSpPr>
        <p:spPr>
          <a:xfrm>
            <a:off x="1236911" y="1631480"/>
            <a:ext cx="5517849" cy="446276"/>
          </a:xfrm>
          <a:prstGeom prst="rect">
            <a:avLst/>
          </a:prstGeom>
          <a:noFill/>
        </p:spPr>
        <p:txBody>
          <a:bodyPr wrap="square" rtlCol="0">
            <a:spAutoFit/>
          </a:bodyPr>
          <a:lstStyle/>
          <a:p>
            <a:r>
              <a:rPr lang="nb-NO" sz="1100" b="1" i="1" dirty="0"/>
              <a:t>Spørsmål til foresatt: Hvor godt synes du overføring av månedsabonnement fra vårsemester 2025 til høstsemester 2025 fungerte? </a:t>
            </a:r>
            <a:r>
              <a:rPr lang="nb-NO" sz="1200" b="1" i="1" dirty="0"/>
              <a:t>	</a:t>
            </a:r>
          </a:p>
        </p:txBody>
      </p:sp>
      <p:sp>
        <p:nvSpPr>
          <p:cNvPr id="5" name="TekstSylinder 4">
            <a:extLst>
              <a:ext uri="{FF2B5EF4-FFF2-40B4-BE49-F238E27FC236}">
                <a16:creationId xmlns:a16="http://schemas.microsoft.com/office/drawing/2014/main" id="{F3B92F69-C8D2-FCCE-CFD6-3750E9266316}"/>
              </a:ext>
            </a:extLst>
          </p:cNvPr>
          <p:cNvSpPr txBox="1"/>
          <p:nvPr/>
        </p:nvSpPr>
        <p:spPr>
          <a:xfrm>
            <a:off x="7798774" y="1292926"/>
            <a:ext cx="2767780" cy="1123384"/>
          </a:xfrm>
          <a:prstGeom prst="rect">
            <a:avLst/>
          </a:prstGeom>
          <a:solidFill>
            <a:schemeClr val="accent2">
              <a:lumMod val="20000"/>
              <a:lumOff val="80000"/>
            </a:schemeClr>
          </a:solidFill>
        </p:spPr>
        <p:txBody>
          <a:bodyPr wrap="square" rtlCol="0">
            <a:spAutoFit/>
          </a:bodyPr>
          <a:lstStyle/>
          <a:p>
            <a:r>
              <a:rPr lang="nb-NO" sz="1100" b="1" i="1" dirty="0"/>
              <a:t>Spørsmål til de fem foresatte som synes overføringen fungerte dårlig: Hva var det som fungerte dårlig med månedsabonnement når det gjaldt overføring fra vår 2025 til høst 2025?</a:t>
            </a:r>
            <a:r>
              <a:rPr lang="nb-NO" sz="1200" b="1" i="1" dirty="0"/>
              <a:t>	</a:t>
            </a:r>
          </a:p>
        </p:txBody>
      </p:sp>
      <p:pic>
        <p:nvPicPr>
          <p:cNvPr id="6" name="Bilde 5">
            <a:extLst>
              <a:ext uri="{FF2B5EF4-FFF2-40B4-BE49-F238E27FC236}">
                <a16:creationId xmlns:a16="http://schemas.microsoft.com/office/drawing/2014/main" id="{AF8BE805-7BF9-3388-5FF2-FE4D3705636A}"/>
              </a:ext>
            </a:extLst>
          </p:cNvPr>
          <p:cNvPicPr>
            <a:picLocks noChangeAspect="1"/>
          </p:cNvPicPr>
          <p:nvPr/>
        </p:nvPicPr>
        <p:blipFill>
          <a:blip r:embed="rId4"/>
          <a:stretch>
            <a:fillRect/>
          </a:stretch>
        </p:blipFill>
        <p:spPr>
          <a:xfrm>
            <a:off x="7798774" y="2698800"/>
            <a:ext cx="3224786" cy="2259958"/>
          </a:xfrm>
          <a:prstGeom prst="rect">
            <a:avLst/>
          </a:prstGeom>
        </p:spPr>
      </p:pic>
    </p:spTree>
    <p:extLst>
      <p:ext uri="{BB962C8B-B14F-4D97-AF65-F5344CB8AC3E}">
        <p14:creationId xmlns:p14="http://schemas.microsoft.com/office/powerpoint/2010/main" val="36149358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Plassholder for innhold 3"/>
          <p:cNvGraphicFramePr>
            <a:graphicFrameLocks noGrp="1"/>
          </p:cNvGraphicFramePr>
          <p:nvPr>
            <p:ph idx="1"/>
            <p:extLst>
              <p:ext uri="{D42A27DB-BD31-4B8C-83A1-F6EECF244321}">
                <p14:modId xmlns:p14="http://schemas.microsoft.com/office/powerpoint/2010/main" val="3747625438"/>
              </p:ext>
            </p:extLst>
          </p:nvPr>
        </p:nvGraphicFramePr>
        <p:xfrm>
          <a:off x="805606" y="1491570"/>
          <a:ext cx="9554545" cy="4053194"/>
        </p:xfrm>
        <a:graphic>
          <a:graphicData uri="http://schemas.openxmlformats.org/drawingml/2006/chart">
            <c:chart xmlns:c="http://schemas.openxmlformats.org/drawingml/2006/chart" xmlns:r="http://schemas.openxmlformats.org/officeDocument/2006/relationships" r:id="rId3"/>
          </a:graphicData>
        </a:graphic>
      </p:graphicFrame>
      <p:sp>
        <p:nvSpPr>
          <p:cNvPr id="2" name="Tittel 1"/>
          <p:cNvSpPr>
            <a:spLocks noGrp="1"/>
          </p:cNvSpPr>
          <p:nvPr>
            <p:ph type="title"/>
          </p:nvPr>
        </p:nvSpPr>
        <p:spPr>
          <a:xfrm>
            <a:off x="961055" y="121736"/>
            <a:ext cx="8246150" cy="1131608"/>
          </a:xfrm>
        </p:spPr>
        <p:txBody>
          <a:bodyPr>
            <a:noAutofit/>
          </a:bodyPr>
          <a:lstStyle/>
          <a:p>
            <a:r>
              <a:rPr lang="nb-NO" sz="1800" dirty="0"/>
              <a:t>Vipps dominerer betaling av abonnement – og vokser kraftig fra 2024 til 2025</a:t>
            </a:r>
          </a:p>
        </p:txBody>
      </p:sp>
      <p:sp>
        <p:nvSpPr>
          <p:cNvPr id="8" name="TekstSylinder 7"/>
          <p:cNvSpPr txBox="1"/>
          <p:nvPr/>
        </p:nvSpPr>
        <p:spPr>
          <a:xfrm>
            <a:off x="1029881" y="1104736"/>
            <a:ext cx="8286808" cy="553998"/>
          </a:xfrm>
          <a:prstGeom prst="rect">
            <a:avLst/>
          </a:prstGeom>
          <a:noFill/>
        </p:spPr>
        <p:txBody>
          <a:bodyPr wrap="square" rtlCol="0">
            <a:spAutoFit/>
          </a:bodyPr>
          <a:lstStyle/>
          <a:p>
            <a:r>
              <a:rPr lang="nb-NO" sz="1000" b="1" i="1" dirty="0"/>
              <a:t>Spørsmål  til foresatt: Det er ulike måter å betale Skolefrukt/et abonnement på Fruktpause fra Skolefrukt. På hvilken måte betalte dere?					</a:t>
            </a:r>
          </a:p>
          <a:p>
            <a:r>
              <a:rPr lang="nb-NO" sz="1000" b="1" i="1" dirty="0"/>
              <a:t>		</a:t>
            </a:r>
          </a:p>
        </p:txBody>
      </p:sp>
      <p:sp>
        <p:nvSpPr>
          <p:cNvPr id="10" name="TekstSylinder 9"/>
          <p:cNvSpPr txBox="1"/>
          <p:nvPr/>
        </p:nvSpPr>
        <p:spPr>
          <a:xfrm>
            <a:off x="10047633" y="4873752"/>
            <a:ext cx="221079" cy="369332"/>
          </a:xfrm>
          <a:prstGeom prst="rect">
            <a:avLst/>
          </a:prstGeom>
          <a:noFill/>
        </p:spPr>
        <p:txBody>
          <a:bodyPr wrap="square" rtlCol="0">
            <a:spAutoFit/>
          </a:bodyPr>
          <a:lstStyle/>
          <a:p>
            <a:r>
              <a:rPr lang="nb-NO" b="1" dirty="0"/>
              <a:t>%</a:t>
            </a:r>
          </a:p>
        </p:txBody>
      </p:sp>
      <p:sp>
        <p:nvSpPr>
          <p:cNvPr id="7" name="TekstSylinder 6"/>
          <p:cNvSpPr txBox="1"/>
          <p:nvPr/>
        </p:nvSpPr>
        <p:spPr>
          <a:xfrm>
            <a:off x="286870" y="6172411"/>
            <a:ext cx="3525363" cy="492443"/>
          </a:xfrm>
          <a:prstGeom prst="rect">
            <a:avLst/>
          </a:prstGeom>
          <a:noFill/>
        </p:spPr>
        <p:txBody>
          <a:bodyPr wrap="square" rtlCol="0">
            <a:spAutoFit/>
          </a:bodyPr>
          <a:lstStyle/>
          <a:p>
            <a:r>
              <a:rPr lang="nb-NO" sz="800" b="1" dirty="0"/>
              <a:t>Utvalg: Undersøkelse gjennomført ved bruk av Questback. I parentes er utvalget som har svart på spørsmålet.</a:t>
            </a:r>
          </a:p>
          <a:p>
            <a:endParaRPr lang="nb-NO" sz="1000" b="1" dirty="0"/>
          </a:p>
        </p:txBody>
      </p:sp>
      <p:sp>
        <p:nvSpPr>
          <p:cNvPr id="3" name="TekstSylinder 2">
            <a:extLst>
              <a:ext uri="{FF2B5EF4-FFF2-40B4-BE49-F238E27FC236}">
                <a16:creationId xmlns:a16="http://schemas.microsoft.com/office/drawing/2014/main" id="{1AB11778-DCE4-0516-AFBF-3829F64D3F4D}"/>
              </a:ext>
            </a:extLst>
          </p:cNvPr>
          <p:cNvSpPr txBox="1"/>
          <p:nvPr/>
        </p:nvSpPr>
        <p:spPr>
          <a:xfrm>
            <a:off x="10194001" y="1986693"/>
            <a:ext cx="1638335" cy="646331"/>
          </a:xfrm>
          <a:prstGeom prst="rect">
            <a:avLst/>
          </a:prstGeom>
          <a:solidFill>
            <a:schemeClr val="bg1">
              <a:lumMod val="85000"/>
            </a:schemeClr>
          </a:solidFill>
        </p:spPr>
        <p:txBody>
          <a:bodyPr wrap="square" rtlCol="0">
            <a:spAutoFit/>
          </a:bodyPr>
          <a:lstStyle/>
          <a:p>
            <a:r>
              <a:rPr lang="nb-NO" sz="1200" dirty="0"/>
              <a:t>* = Via Nets i 2017, Vipps faktura i 2018, Ny Vipps fra 2023</a:t>
            </a:r>
          </a:p>
        </p:txBody>
      </p:sp>
    </p:spTree>
    <p:extLst>
      <p:ext uri="{BB962C8B-B14F-4D97-AF65-F5344CB8AC3E}">
        <p14:creationId xmlns:p14="http://schemas.microsoft.com/office/powerpoint/2010/main" val="23757978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8131DC-C0BE-1E2D-505A-DC969213A54A}"/>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563C093A-7B6A-6BC4-4520-8DADDF712F3E}"/>
              </a:ext>
            </a:extLst>
          </p:cNvPr>
          <p:cNvSpPr>
            <a:spLocks noGrp="1"/>
          </p:cNvSpPr>
          <p:nvPr>
            <p:ph type="title"/>
          </p:nvPr>
        </p:nvSpPr>
        <p:spPr>
          <a:xfrm>
            <a:off x="838200" y="178313"/>
            <a:ext cx="10515600" cy="662936"/>
          </a:xfrm>
        </p:spPr>
        <p:txBody>
          <a:bodyPr>
            <a:normAutofit/>
          </a:bodyPr>
          <a:lstStyle/>
          <a:p>
            <a:r>
              <a:rPr lang="nb-NO" sz="2000" dirty="0"/>
              <a:t>Enkel betaling og høy tilfredshet blant brukere av Vipps og månedsabonnement</a:t>
            </a:r>
          </a:p>
        </p:txBody>
      </p:sp>
      <p:sp>
        <p:nvSpPr>
          <p:cNvPr id="3" name="TekstSylinder 2">
            <a:extLst>
              <a:ext uri="{FF2B5EF4-FFF2-40B4-BE49-F238E27FC236}">
                <a16:creationId xmlns:a16="http://schemas.microsoft.com/office/drawing/2014/main" id="{E40B89C4-5330-B200-99CA-9E19065656C1}"/>
              </a:ext>
            </a:extLst>
          </p:cNvPr>
          <p:cNvSpPr txBox="1"/>
          <p:nvPr/>
        </p:nvSpPr>
        <p:spPr>
          <a:xfrm>
            <a:off x="838200" y="841249"/>
            <a:ext cx="9928123" cy="5078313"/>
          </a:xfrm>
          <a:prstGeom prst="rect">
            <a:avLst/>
          </a:prstGeom>
          <a:noFill/>
        </p:spPr>
        <p:txBody>
          <a:bodyPr wrap="square" rtlCol="0">
            <a:spAutoFit/>
          </a:bodyPr>
          <a:lstStyle/>
          <a:p>
            <a:r>
              <a:rPr lang="nb-NO" sz="1400" b="1" dirty="0"/>
              <a:t>Du har svart at du både har månedsabonnement og betaler med Vipps på Skolefrukt. Kan du fortelle om dine erfaringer med dette? </a:t>
            </a:r>
          </a:p>
          <a:p>
            <a:endParaRPr lang="nb-NO" sz="1400" b="1" dirty="0"/>
          </a:p>
          <a:p>
            <a:r>
              <a:rPr lang="nb-NO" sz="1400" b="1" dirty="0"/>
              <a:t>Oppsummering av svar fra </a:t>
            </a:r>
            <a:r>
              <a:rPr lang="nb-NO" sz="1600" b="1" dirty="0"/>
              <a:t>52 </a:t>
            </a:r>
            <a:r>
              <a:rPr lang="nb-NO" sz="1400" b="1" dirty="0"/>
              <a:t>foresatte med både Vipps og månedsbetaling</a:t>
            </a:r>
          </a:p>
          <a:p>
            <a:endParaRPr lang="nb-NO" sz="1400" dirty="0"/>
          </a:p>
          <a:p>
            <a:r>
              <a:rPr lang="nb-NO" sz="1400" dirty="0"/>
              <a:t>De fleste foresatte beskriver </a:t>
            </a:r>
            <a:r>
              <a:rPr lang="nb-NO" sz="1400" b="1" dirty="0"/>
              <a:t>positive erfaringer</a:t>
            </a:r>
            <a:r>
              <a:rPr lang="nb-NO" sz="1400" dirty="0"/>
              <a:t> med å bruke Vipps til månedsabonnement på Skolefrukt. Mange fremhever løsningen som </a:t>
            </a:r>
            <a:r>
              <a:rPr lang="nb-NO" sz="1400" b="1" dirty="0"/>
              <a:t>enkel, praktisk og problemfri</a:t>
            </a:r>
            <a:r>
              <a:rPr lang="nb-NO" sz="1400" dirty="0"/>
              <a:t>, og flere nevner at de setter pris på at betalingen </a:t>
            </a:r>
            <a:r>
              <a:rPr lang="nb-NO" sz="1400" b="1" dirty="0"/>
              <a:t>går automatisk uten at de trenger å huske på den</a:t>
            </a:r>
            <a:r>
              <a:rPr lang="nb-NO" sz="1400" dirty="0"/>
              <a:t>. En del opplever ordningen </a:t>
            </a:r>
            <a:r>
              <a:rPr lang="nb-NO" sz="1400" b="1" dirty="0"/>
              <a:t>som trygg og oversiktlig, </a:t>
            </a:r>
            <a:r>
              <a:rPr lang="nb-NO" sz="1400" dirty="0"/>
              <a:t>med varsling i Vipps når beløpet trekkes.</a:t>
            </a:r>
          </a:p>
          <a:p>
            <a:endParaRPr lang="nb-NO" sz="1400" dirty="0"/>
          </a:p>
          <a:p>
            <a:r>
              <a:rPr lang="nb-NO" sz="1400" dirty="0"/>
              <a:t>Enkelte foresatte peker på </a:t>
            </a:r>
            <a:r>
              <a:rPr lang="nb-NO" sz="1400" b="1" dirty="0"/>
              <a:t>mindre utfordringer</a:t>
            </a:r>
            <a:r>
              <a:rPr lang="nb-NO" sz="1400" dirty="0"/>
              <a:t>, som feilmeldinger ved første betaling, dobbeltbetaling eller uklarhet om refusjon når frukt ikke leveres. Noen uttrykker også ønske om å kunne </a:t>
            </a:r>
            <a:r>
              <a:rPr lang="nb-NO" sz="1400" b="1" dirty="0"/>
              <a:t>samle flere abonnement under én betaling</a:t>
            </a:r>
            <a:r>
              <a:rPr lang="nb-NO" sz="1400" dirty="0"/>
              <a:t>.</a:t>
            </a:r>
          </a:p>
          <a:p>
            <a:endParaRPr lang="nb-NO" sz="1400" dirty="0"/>
          </a:p>
          <a:p>
            <a:r>
              <a:rPr lang="nb-NO" sz="1400" dirty="0"/>
              <a:t>Helhetsinntrykket er likevel svært positivt: Vipps oppfattes som en </a:t>
            </a:r>
            <a:r>
              <a:rPr lang="nb-NO" sz="1400" b="1" dirty="0"/>
              <a:t>tidsbesparende og brukervennlig betalingsmåte</a:t>
            </a:r>
            <a:r>
              <a:rPr lang="nb-NO" sz="1400" dirty="0"/>
              <a:t> som gjør det enklere å administrere Skolefrukt – særlig for de som foretrekker jevn, automatisk betaling framfor semesterordning.</a:t>
            </a:r>
          </a:p>
          <a:p>
            <a:endParaRPr lang="nb-NO" sz="1400" i="1" dirty="0"/>
          </a:p>
          <a:p>
            <a:r>
              <a:rPr lang="nb-NO" sz="1400" i="1" dirty="0"/>
              <a:t>Eksempel på svar: </a:t>
            </a:r>
          </a:p>
          <a:p>
            <a:pPr marL="285750" indent="-285750">
              <a:buFont typeface="Arial" panose="020B0604020202020204" pitchFamily="34" charset="0"/>
              <a:buChar char="•"/>
            </a:pPr>
            <a:r>
              <a:rPr lang="nb-NO" sz="1400" i="1" dirty="0"/>
              <a:t>Funker veldig bra. Får varsel i vipps når det trekkes.</a:t>
            </a:r>
          </a:p>
          <a:p>
            <a:pPr marL="285750" indent="-285750">
              <a:buFont typeface="Arial" panose="020B0604020202020204" pitchFamily="34" charset="0"/>
              <a:buChar char="•"/>
            </a:pPr>
            <a:r>
              <a:rPr lang="nb-NO" sz="1400" i="1" dirty="0"/>
              <a:t>Jeg bruker månedsabonnement fordi barnet ikke er helt sikker på hen vil fortsette. Hvis det blir for mye frukt som hen ikke liker, så vil hen ha med hjemmefra. Så veldig tilfreds med den mulighet. Vipps fungerer godt. Jeg ble faktisk litt i tvil om jeg fremdeles bruker Vipps, men har i hvert fall brukt det tidligere og var veldig tilfreds. Det er så enkelt.</a:t>
            </a:r>
          </a:p>
          <a:p>
            <a:endParaRPr lang="nb-NO" sz="1200" i="1" dirty="0"/>
          </a:p>
          <a:p>
            <a:r>
              <a:rPr lang="nb-NO" sz="1200" i="1" dirty="0"/>
              <a:t>Oppsummeringen er laget av Chat GTP med bakgrunn i de åpne svarene.</a:t>
            </a:r>
          </a:p>
          <a:p>
            <a:endParaRPr lang="nb-NO" dirty="0"/>
          </a:p>
        </p:txBody>
      </p:sp>
    </p:spTree>
    <p:extLst>
      <p:ext uri="{BB962C8B-B14F-4D97-AF65-F5344CB8AC3E}">
        <p14:creationId xmlns:p14="http://schemas.microsoft.com/office/powerpoint/2010/main" val="10553035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9AB78B-98C6-186C-E0B8-79518FB61BF3}"/>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EFB742EA-DE67-1A1B-A4C6-F3A17CDDD619}"/>
              </a:ext>
            </a:extLst>
          </p:cNvPr>
          <p:cNvSpPr>
            <a:spLocks noGrp="1"/>
          </p:cNvSpPr>
          <p:nvPr>
            <p:ph type="title"/>
          </p:nvPr>
        </p:nvSpPr>
        <p:spPr/>
        <p:txBody>
          <a:bodyPr>
            <a:normAutofit/>
          </a:bodyPr>
          <a:lstStyle/>
          <a:p>
            <a:r>
              <a:rPr lang="nb-NO" sz="2800" dirty="0"/>
              <a:t>Om undersøkelsen (ii)</a:t>
            </a:r>
          </a:p>
        </p:txBody>
      </p:sp>
      <p:sp>
        <p:nvSpPr>
          <p:cNvPr id="3" name="Plassholder for innhold 2">
            <a:extLst>
              <a:ext uri="{FF2B5EF4-FFF2-40B4-BE49-F238E27FC236}">
                <a16:creationId xmlns:a16="http://schemas.microsoft.com/office/drawing/2014/main" id="{1C3D56A1-E923-4370-CF93-6EBD61961FCF}"/>
              </a:ext>
            </a:extLst>
          </p:cNvPr>
          <p:cNvSpPr>
            <a:spLocks noGrp="1"/>
          </p:cNvSpPr>
          <p:nvPr>
            <p:ph idx="1"/>
          </p:nvPr>
        </p:nvSpPr>
        <p:spPr>
          <a:xfrm>
            <a:off x="1046647" y="1555955"/>
            <a:ext cx="8598797" cy="3746090"/>
          </a:xfrm>
        </p:spPr>
        <p:txBody>
          <a:bodyPr>
            <a:normAutofit/>
          </a:bodyPr>
          <a:lstStyle/>
          <a:p>
            <a:r>
              <a:rPr lang="nb-NO" sz="1600" dirty="0"/>
              <a:t>I undersøkelsen ble det levert </a:t>
            </a:r>
            <a:r>
              <a:rPr lang="nb-NO" sz="1600" b="1" dirty="0"/>
              <a:t>4778</a:t>
            </a:r>
            <a:r>
              <a:rPr lang="nb-NO" sz="1600" dirty="0"/>
              <a:t> e-poster og vi fikk </a:t>
            </a:r>
            <a:r>
              <a:rPr lang="nb-NO" sz="1600" b="1" dirty="0"/>
              <a:t>652 svar</a:t>
            </a:r>
            <a:r>
              <a:rPr lang="nb-NO" sz="1600" dirty="0"/>
              <a:t>, en svarprosent på </a:t>
            </a:r>
            <a:r>
              <a:rPr lang="nb-NO" sz="1600" b="1" u="sng" dirty="0"/>
              <a:t>14 %</a:t>
            </a:r>
            <a:r>
              <a:rPr lang="nb-NO" sz="1600" dirty="0"/>
              <a:t>. </a:t>
            </a:r>
          </a:p>
          <a:p>
            <a:endParaRPr lang="nb-NO" sz="1600" dirty="0"/>
          </a:p>
          <a:p>
            <a:r>
              <a:rPr lang="nb-NO" sz="1600" dirty="0"/>
              <a:t>Det var </a:t>
            </a:r>
            <a:r>
              <a:rPr lang="nb-NO" sz="1600" b="1" dirty="0"/>
              <a:t>331</a:t>
            </a:r>
            <a:r>
              <a:rPr lang="nb-NO" sz="1600" dirty="0"/>
              <a:t> respondenter hvor både foresatte og elever svarte på spørsmål. Det var kun disse som fikk spørsmålene om hva elevene synes om skolefrukten.</a:t>
            </a:r>
          </a:p>
          <a:p>
            <a:endParaRPr lang="nb-NO" sz="1600" dirty="0"/>
          </a:p>
          <a:p>
            <a:r>
              <a:rPr lang="nb-NO" sz="1600" dirty="0"/>
              <a:t>På enkelte spørsmål vil utvalget være noe lavere da vi kun har tatt med de som har svart på spørsmålet.</a:t>
            </a:r>
          </a:p>
          <a:p>
            <a:endParaRPr lang="nb-NO" sz="1600" dirty="0"/>
          </a:p>
          <a:p>
            <a:r>
              <a:rPr lang="nb-NO" sz="1600" dirty="0"/>
              <a:t>Undersøkelsen ble gjennomført i perioden </a:t>
            </a:r>
            <a:r>
              <a:rPr lang="nb-NO" sz="1600" b="1" dirty="0"/>
              <a:t>16. oktober til 4. november 2025.</a:t>
            </a:r>
            <a:r>
              <a:rPr lang="nb-NO" sz="1600" dirty="0"/>
              <a:t>  Det er relativt lik periode som tidligere år. </a:t>
            </a:r>
          </a:p>
          <a:p>
            <a:endParaRPr lang="nb-NO" sz="1600" dirty="0"/>
          </a:p>
          <a:p>
            <a:r>
              <a:rPr lang="nb-NO" sz="1600" dirty="0"/>
              <a:t>Ansvarlig for gjennomføring og rapport: Tore Angelsen.</a:t>
            </a:r>
          </a:p>
          <a:p>
            <a:endParaRPr lang="nb-NO" sz="1100" dirty="0"/>
          </a:p>
          <a:p>
            <a:endParaRPr lang="nb-NO" sz="1400" dirty="0"/>
          </a:p>
        </p:txBody>
      </p:sp>
    </p:spTree>
    <p:extLst>
      <p:ext uri="{BB962C8B-B14F-4D97-AF65-F5344CB8AC3E}">
        <p14:creationId xmlns:p14="http://schemas.microsoft.com/office/powerpoint/2010/main" val="760566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4CE48D-ABF6-4B70-E1E4-DAD931429153}"/>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5F4D05A7-FF49-2783-7B61-B505A6868114}"/>
              </a:ext>
            </a:extLst>
          </p:cNvPr>
          <p:cNvSpPr>
            <a:spLocks noGrp="1"/>
          </p:cNvSpPr>
          <p:nvPr>
            <p:ph type="title"/>
          </p:nvPr>
        </p:nvSpPr>
        <p:spPr>
          <a:xfrm>
            <a:off x="1035788" y="2252946"/>
            <a:ext cx="6476057" cy="1600200"/>
          </a:xfrm>
        </p:spPr>
        <p:txBody>
          <a:bodyPr anchor="b">
            <a:normAutofit fontScale="90000"/>
          </a:bodyPr>
          <a:lstStyle/>
          <a:p>
            <a:br>
              <a:rPr lang="nb-NO" sz="4800"/>
            </a:br>
            <a:r>
              <a:rPr lang="nb-NO" sz="4800"/>
              <a:t>Holdninger, pris og norskprodusert</a:t>
            </a:r>
            <a:endParaRPr lang="nb-NO" sz="4400" dirty="0"/>
          </a:p>
        </p:txBody>
      </p:sp>
      <p:pic>
        <p:nvPicPr>
          <p:cNvPr id="4" name="Bilde 3">
            <a:extLst>
              <a:ext uri="{FF2B5EF4-FFF2-40B4-BE49-F238E27FC236}">
                <a16:creationId xmlns:a16="http://schemas.microsoft.com/office/drawing/2014/main" id="{C754AA3B-E552-2749-F35D-628F1DEA78B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743048" y="1195987"/>
            <a:ext cx="2819314" cy="4228971"/>
          </a:xfrm>
          <a:prstGeom prst="rect">
            <a:avLst/>
          </a:prstGeom>
        </p:spPr>
      </p:pic>
    </p:spTree>
    <p:extLst>
      <p:ext uri="{BB962C8B-B14F-4D97-AF65-F5344CB8AC3E}">
        <p14:creationId xmlns:p14="http://schemas.microsoft.com/office/powerpoint/2010/main" val="42759518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DF6771-55D6-58D7-DED3-9FD480ACB55E}"/>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4F6FB0BB-A775-E36B-3343-3A59ECAB0374}"/>
              </a:ext>
            </a:extLst>
          </p:cNvPr>
          <p:cNvSpPr>
            <a:spLocks noGrp="1"/>
          </p:cNvSpPr>
          <p:nvPr>
            <p:ph type="title"/>
          </p:nvPr>
        </p:nvSpPr>
        <p:spPr>
          <a:xfrm>
            <a:off x="1024553" y="364238"/>
            <a:ext cx="6037720" cy="550237"/>
          </a:xfrm>
        </p:spPr>
        <p:txBody>
          <a:bodyPr anchor="t">
            <a:noAutofit/>
          </a:bodyPr>
          <a:lstStyle/>
          <a:p>
            <a:pPr algn="l"/>
            <a:r>
              <a:rPr lang="nb-NO" sz="2000" dirty="0"/>
              <a:t>Skolefrukt påvirker i lite grad fruktvanene hjemme</a:t>
            </a:r>
            <a:endParaRPr lang="nb-NO" sz="2000" dirty="0">
              <a:latin typeface="+mn-lt"/>
            </a:endParaRPr>
          </a:p>
        </p:txBody>
      </p:sp>
      <p:graphicFrame>
        <p:nvGraphicFramePr>
          <p:cNvPr id="4" name="Plassholder for innhold 3">
            <a:extLst>
              <a:ext uri="{FF2B5EF4-FFF2-40B4-BE49-F238E27FC236}">
                <a16:creationId xmlns:a16="http://schemas.microsoft.com/office/drawing/2014/main" id="{A14E66B4-7385-6BAA-6BDF-0E6CAA1B0B38}"/>
              </a:ext>
            </a:extLst>
          </p:cNvPr>
          <p:cNvGraphicFramePr>
            <a:graphicFrameLocks noGrp="1"/>
          </p:cNvGraphicFramePr>
          <p:nvPr>
            <p:ph idx="1"/>
            <p:extLst>
              <p:ext uri="{D42A27DB-BD31-4B8C-83A1-F6EECF244321}">
                <p14:modId xmlns:p14="http://schemas.microsoft.com/office/powerpoint/2010/main" val="2633971081"/>
              </p:ext>
            </p:extLst>
          </p:nvPr>
        </p:nvGraphicFramePr>
        <p:xfrm>
          <a:off x="1024553" y="1816688"/>
          <a:ext cx="8314550" cy="3306883"/>
        </p:xfrm>
        <a:graphic>
          <a:graphicData uri="http://schemas.openxmlformats.org/drawingml/2006/chart">
            <c:chart xmlns:c="http://schemas.openxmlformats.org/drawingml/2006/chart" xmlns:r="http://schemas.openxmlformats.org/officeDocument/2006/relationships" r:id="rId3"/>
          </a:graphicData>
        </a:graphic>
      </p:graphicFrame>
      <p:sp>
        <p:nvSpPr>
          <p:cNvPr id="10" name="TekstSylinder 9">
            <a:extLst>
              <a:ext uri="{FF2B5EF4-FFF2-40B4-BE49-F238E27FC236}">
                <a16:creationId xmlns:a16="http://schemas.microsoft.com/office/drawing/2014/main" id="{0CAB2712-8C44-C4F8-BA45-FF897E5F1D7B}"/>
              </a:ext>
            </a:extLst>
          </p:cNvPr>
          <p:cNvSpPr txBox="1"/>
          <p:nvPr/>
        </p:nvSpPr>
        <p:spPr>
          <a:xfrm>
            <a:off x="7380441" y="3965743"/>
            <a:ext cx="314510" cy="276999"/>
          </a:xfrm>
          <a:prstGeom prst="rect">
            <a:avLst/>
          </a:prstGeom>
          <a:noFill/>
        </p:spPr>
        <p:txBody>
          <a:bodyPr wrap="none" rtlCol="0">
            <a:spAutoFit/>
          </a:bodyPr>
          <a:lstStyle/>
          <a:p>
            <a:r>
              <a:rPr lang="nb-NO" sz="1200" b="1" dirty="0"/>
              <a:t>%</a:t>
            </a:r>
          </a:p>
        </p:txBody>
      </p:sp>
      <p:sp>
        <p:nvSpPr>
          <p:cNvPr id="9" name="TekstSylinder 8">
            <a:extLst>
              <a:ext uri="{FF2B5EF4-FFF2-40B4-BE49-F238E27FC236}">
                <a16:creationId xmlns:a16="http://schemas.microsoft.com/office/drawing/2014/main" id="{96196C52-6774-BC88-389A-ACCEEC32F030}"/>
              </a:ext>
            </a:extLst>
          </p:cNvPr>
          <p:cNvSpPr txBox="1"/>
          <p:nvPr/>
        </p:nvSpPr>
        <p:spPr>
          <a:xfrm>
            <a:off x="183753" y="6152646"/>
            <a:ext cx="3714776" cy="492443"/>
          </a:xfrm>
          <a:prstGeom prst="rect">
            <a:avLst/>
          </a:prstGeom>
          <a:noFill/>
        </p:spPr>
        <p:txBody>
          <a:bodyPr wrap="square" rtlCol="0">
            <a:spAutoFit/>
          </a:bodyPr>
          <a:lstStyle/>
          <a:p>
            <a:r>
              <a:rPr lang="nb-NO" sz="800" b="1" dirty="0"/>
              <a:t>Utvalg: Undersøkelse gjennomført ved bruk av Questback. I parentes er utvalget som har svart på spørsmålet.  Vet ikke svar er utelatt fra resultatene</a:t>
            </a:r>
          </a:p>
          <a:p>
            <a:endParaRPr lang="nb-NO" sz="1000" b="1" dirty="0"/>
          </a:p>
        </p:txBody>
      </p:sp>
      <p:sp>
        <p:nvSpPr>
          <p:cNvPr id="8" name="TekstSylinder 7">
            <a:extLst>
              <a:ext uri="{FF2B5EF4-FFF2-40B4-BE49-F238E27FC236}">
                <a16:creationId xmlns:a16="http://schemas.microsoft.com/office/drawing/2014/main" id="{8F28BA5E-E8AD-549B-47B7-BEE11862CDF1}"/>
              </a:ext>
            </a:extLst>
          </p:cNvPr>
          <p:cNvSpPr txBox="1"/>
          <p:nvPr/>
        </p:nvSpPr>
        <p:spPr>
          <a:xfrm>
            <a:off x="1476837" y="1370412"/>
            <a:ext cx="6355888" cy="446276"/>
          </a:xfrm>
          <a:prstGeom prst="rect">
            <a:avLst/>
          </a:prstGeom>
          <a:noFill/>
        </p:spPr>
        <p:txBody>
          <a:bodyPr wrap="square" rtlCol="0">
            <a:spAutoFit/>
          </a:bodyPr>
          <a:lstStyle/>
          <a:p>
            <a:r>
              <a:rPr lang="nb-NO" sz="1100" b="1" i="1" dirty="0"/>
              <a:t>Spørsmål til foresatt: Har du merket forskjell i barnets </a:t>
            </a:r>
            <a:r>
              <a:rPr lang="nb-NO" sz="1100" b="1" i="1" dirty="0" err="1"/>
              <a:t>fruktvaner</a:t>
            </a:r>
            <a:r>
              <a:rPr lang="nb-NO" sz="1100" b="1" i="1" dirty="0"/>
              <a:t> hjemme etter at dere begynte med Skolefrukt? </a:t>
            </a:r>
            <a:r>
              <a:rPr lang="nb-NO" sz="1200" b="1" i="1" dirty="0"/>
              <a:t>	</a:t>
            </a:r>
          </a:p>
        </p:txBody>
      </p:sp>
    </p:spTree>
    <p:extLst>
      <p:ext uri="{BB962C8B-B14F-4D97-AF65-F5344CB8AC3E}">
        <p14:creationId xmlns:p14="http://schemas.microsoft.com/office/powerpoint/2010/main" val="18811250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0E61C3-125A-5803-E95A-676CBE29CE18}"/>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F007230D-1213-A7BB-C45E-311E6242FE5B}"/>
              </a:ext>
            </a:extLst>
          </p:cNvPr>
          <p:cNvSpPr>
            <a:spLocks noGrp="1"/>
          </p:cNvSpPr>
          <p:nvPr>
            <p:ph type="title"/>
          </p:nvPr>
        </p:nvSpPr>
        <p:spPr>
          <a:xfrm>
            <a:off x="1444629" y="356262"/>
            <a:ext cx="7551887" cy="550237"/>
          </a:xfrm>
        </p:spPr>
        <p:txBody>
          <a:bodyPr anchor="t">
            <a:noAutofit/>
          </a:bodyPr>
          <a:lstStyle/>
          <a:p>
            <a:pPr algn="l"/>
            <a:r>
              <a:rPr lang="nb-NO" sz="2000" dirty="0"/>
              <a:t>Selv om foresatte ikke mener barna spiser mer frukt hjemme, er de fleste enige i at de spiser mer frukt totalt sett  </a:t>
            </a:r>
            <a:endParaRPr lang="nb-NO" sz="2000" dirty="0">
              <a:latin typeface="+mn-lt"/>
            </a:endParaRPr>
          </a:p>
        </p:txBody>
      </p:sp>
      <p:graphicFrame>
        <p:nvGraphicFramePr>
          <p:cNvPr id="4" name="Plassholder for innhold 3">
            <a:extLst>
              <a:ext uri="{FF2B5EF4-FFF2-40B4-BE49-F238E27FC236}">
                <a16:creationId xmlns:a16="http://schemas.microsoft.com/office/drawing/2014/main" id="{59712332-A09E-3AA8-F216-C255B0969D2F}"/>
              </a:ext>
            </a:extLst>
          </p:cNvPr>
          <p:cNvGraphicFramePr>
            <a:graphicFrameLocks noGrp="1"/>
          </p:cNvGraphicFramePr>
          <p:nvPr>
            <p:ph idx="1"/>
            <p:extLst>
              <p:ext uri="{D42A27DB-BD31-4B8C-83A1-F6EECF244321}">
                <p14:modId xmlns:p14="http://schemas.microsoft.com/office/powerpoint/2010/main" val="3778455366"/>
              </p:ext>
            </p:extLst>
          </p:nvPr>
        </p:nvGraphicFramePr>
        <p:xfrm>
          <a:off x="1444628" y="1732050"/>
          <a:ext cx="7946259" cy="3840176"/>
        </p:xfrm>
        <a:graphic>
          <a:graphicData uri="http://schemas.openxmlformats.org/drawingml/2006/chart">
            <c:chart xmlns:c="http://schemas.openxmlformats.org/drawingml/2006/chart" xmlns:r="http://schemas.openxmlformats.org/officeDocument/2006/relationships" r:id="rId3"/>
          </a:graphicData>
        </a:graphic>
      </p:graphicFrame>
      <p:sp>
        <p:nvSpPr>
          <p:cNvPr id="10" name="TekstSylinder 9">
            <a:extLst>
              <a:ext uri="{FF2B5EF4-FFF2-40B4-BE49-F238E27FC236}">
                <a16:creationId xmlns:a16="http://schemas.microsoft.com/office/drawing/2014/main" id="{9722DF61-45B2-8A84-2732-91EB9F36C8D3}"/>
              </a:ext>
            </a:extLst>
          </p:cNvPr>
          <p:cNvSpPr txBox="1"/>
          <p:nvPr/>
        </p:nvSpPr>
        <p:spPr>
          <a:xfrm>
            <a:off x="9076377" y="4643678"/>
            <a:ext cx="314510" cy="276999"/>
          </a:xfrm>
          <a:prstGeom prst="rect">
            <a:avLst/>
          </a:prstGeom>
          <a:noFill/>
        </p:spPr>
        <p:txBody>
          <a:bodyPr wrap="none" rtlCol="0">
            <a:spAutoFit/>
          </a:bodyPr>
          <a:lstStyle/>
          <a:p>
            <a:r>
              <a:rPr lang="nb-NO" sz="1200" b="1" dirty="0"/>
              <a:t>%</a:t>
            </a:r>
          </a:p>
        </p:txBody>
      </p:sp>
      <p:sp>
        <p:nvSpPr>
          <p:cNvPr id="9" name="TekstSylinder 8">
            <a:extLst>
              <a:ext uri="{FF2B5EF4-FFF2-40B4-BE49-F238E27FC236}">
                <a16:creationId xmlns:a16="http://schemas.microsoft.com/office/drawing/2014/main" id="{48C6C3C6-62AF-3A91-2101-B5CD4FA08D85}"/>
              </a:ext>
            </a:extLst>
          </p:cNvPr>
          <p:cNvSpPr txBox="1"/>
          <p:nvPr/>
        </p:nvSpPr>
        <p:spPr>
          <a:xfrm>
            <a:off x="165465" y="6217937"/>
            <a:ext cx="3714776" cy="492443"/>
          </a:xfrm>
          <a:prstGeom prst="rect">
            <a:avLst/>
          </a:prstGeom>
          <a:noFill/>
        </p:spPr>
        <p:txBody>
          <a:bodyPr wrap="square" rtlCol="0">
            <a:spAutoFit/>
          </a:bodyPr>
          <a:lstStyle/>
          <a:p>
            <a:r>
              <a:rPr lang="nb-NO" sz="800" b="1" dirty="0"/>
              <a:t>Utvalg: Undersøkelse gjennomført ved bruk av Questback. I parentes er utvalget som har svart på spørsmålet.  Vet ikke svar er utelatt fra resultatene</a:t>
            </a:r>
          </a:p>
          <a:p>
            <a:endParaRPr lang="nb-NO" sz="1000" b="1" dirty="0"/>
          </a:p>
        </p:txBody>
      </p:sp>
      <p:sp>
        <p:nvSpPr>
          <p:cNvPr id="8" name="TekstSylinder 7">
            <a:extLst>
              <a:ext uri="{FF2B5EF4-FFF2-40B4-BE49-F238E27FC236}">
                <a16:creationId xmlns:a16="http://schemas.microsoft.com/office/drawing/2014/main" id="{609452FC-2013-C704-3ADE-E48F51845B69}"/>
              </a:ext>
            </a:extLst>
          </p:cNvPr>
          <p:cNvSpPr txBox="1"/>
          <p:nvPr/>
        </p:nvSpPr>
        <p:spPr>
          <a:xfrm>
            <a:off x="1531879" y="1285774"/>
            <a:ext cx="6589040" cy="446276"/>
          </a:xfrm>
          <a:prstGeom prst="rect">
            <a:avLst/>
          </a:prstGeom>
          <a:noFill/>
        </p:spPr>
        <p:txBody>
          <a:bodyPr wrap="square" rtlCol="0">
            <a:spAutoFit/>
          </a:bodyPr>
          <a:lstStyle/>
          <a:p>
            <a:r>
              <a:rPr lang="nb-NO" sz="1100" b="1" i="1" dirty="0"/>
              <a:t>Spørsmål til foresatt: Hvor uenig eller enig er du i følgende påstander om Skolefrukt? Svar på en skala der 1 er helt uenig og 6 er helt enig. </a:t>
            </a:r>
            <a:r>
              <a:rPr lang="nb-NO" sz="1200" b="1" i="1" dirty="0"/>
              <a:t>	</a:t>
            </a:r>
          </a:p>
        </p:txBody>
      </p:sp>
    </p:spTree>
    <p:extLst>
      <p:ext uri="{BB962C8B-B14F-4D97-AF65-F5344CB8AC3E}">
        <p14:creationId xmlns:p14="http://schemas.microsoft.com/office/powerpoint/2010/main" val="720179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6E40C7-E729-5C9A-C31F-4A55E9A977E0}"/>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552CB954-5BDA-306C-BC6A-DF9FF1D6E2D3}"/>
              </a:ext>
            </a:extLst>
          </p:cNvPr>
          <p:cNvSpPr>
            <a:spLocks noGrp="1"/>
          </p:cNvSpPr>
          <p:nvPr>
            <p:ph type="title"/>
          </p:nvPr>
        </p:nvSpPr>
        <p:spPr>
          <a:xfrm>
            <a:off x="1444629" y="356262"/>
            <a:ext cx="7551887" cy="550237"/>
          </a:xfrm>
        </p:spPr>
        <p:txBody>
          <a:bodyPr anchor="t">
            <a:noAutofit/>
          </a:bodyPr>
          <a:lstStyle/>
          <a:p>
            <a:pPr algn="l"/>
            <a:r>
              <a:rPr lang="nb-NO" sz="2000" dirty="0"/>
              <a:t>Et flertall av de som abonnerer opplever at ordningen gir god verdi for pengene.   </a:t>
            </a:r>
            <a:endParaRPr lang="nb-NO" sz="2000" dirty="0">
              <a:latin typeface="+mn-lt"/>
            </a:endParaRPr>
          </a:p>
        </p:txBody>
      </p:sp>
      <p:graphicFrame>
        <p:nvGraphicFramePr>
          <p:cNvPr id="4" name="Plassholder for innhold 3">
            <a:extLst>
              <a:ext uri="{FF2B5EF4-FFF2-40B4-BE49-F238E27FC236}">
                <a16:creationId xmlns:a16="http://schemas.microsoft.com/office/drawing/2014/main" id="{15A6DF59-A78F-1378-E956-90029D6A9AD2}"/>
              </a:ext>
            </a:extLst>
          </p:cNvPr>
          <p:cNvGraphicFramePr>
            <a:graphicFrameLocks noGrp="1"/>
          </p:cNvGraphicFramePr>
          <p:nvPr>
            <p:ph idx="1"/>
            <p:extLst>
              <p:ext uri="{D42A27DB-BD31-4B8C-83A1-F6EECF244321}">
                <p14:modId xmlns:p14="http://schemas.microsoft.com/office/powerpoint/2010/main" val="2171158760"/>
              </p:ext>
            </p:extLst>
          </p:nvPr>
        </p:nvGraphicFramePr>
        <p:xfrm>
          <a:off x="1444629" y="1732050"/>
          <a:ext cx="7391984" cy="3660336"/>
        </p:xfrm>
        <a:graphic>
          <a:graphicData uri="http://schemas.openxmlformats.org/drawingml/2006/chart">
            <c:chart xmlns:c="http://schemas.openxmlformats.org/drawingml/2006/chart" xmlns:r="http://schemas.openxmlformats.org/officeDocument/2006/relationships" r:id="rId3"/>
          </a:graphicData>
        </a:graphic>
      </p:graphicFrame>
      <p:sp>
        <p:nvSpPr>
          <p:cNvPr id="10" name="TekstSylinder 9">
            <a:extLst>
              <a:ext uri="{FF2B5EF4-FFF2-40B4-BE49-F238E27FC236}">
                <a16:creationId xmlns:a16="http://schemas.microsoft.com/office/drawing/2014/main" id="{A35AC3F8-BEC7-3D66-92DD-8AFB77C4C97E}"/>
              </a:ext>
            </a:extLst>
          </p:cNvPr>
          <p:cNvSpPr txBox="1"/>
          <p:nvPr/>
        </p:nvSpPr>
        <p:spPr>
          <a:xfrm>
            <a:off x="8604001" y="4506518"/>
            <a:ext cx="314510" cy="276999"/>
          </a:xfrm>
          <a:prstGeom prst="rect">
            <a:avLst/>
          </a:prstGeom>
          <a:noFill/>
        </p:spPr>
        <p:txBody>
          <a:bodyPr wrap="none" rtlCol="0">
            <a:spAutoFit/>
          </a:bodyPr>
          <a:lstStyle/>
          <a:p>
            <a:r>
              <a:rPr lang="nb-NO" sz="1200" b="1" dirty="0"/>
              <a:t>%</a:t>
            </a:r>
          </a:p>
        </p:txBody>
      </p:sp>
      <p:sp>
        <p:nvSpPr>
          <p:cNvPr id="9" name="TekstSylinder 8">
            <a:extLst>
              <a:ext uri="{FF2B5EF4-FFF2-40B4-BE49-F238E27FC236}">
                <a16:creationId xmlns:a16="http://schemas.microsoft.com/office/drawing/2014/main" id="{182C23D6-875F-939A-3452-21A7250E053E}"/>
              </a:ext>
            </a:extLst>
          </p:cNvPr>
          <p:cNvSpPr txBox="1"/>
          <p:nvPr/>
        </p:nvSpPr>
        <p:spPr>
          <a:xfrm>
            <a:off x="64881" y="6143502"/>
            <a:ext cx="3714776" cy="492443"/>
          </a:xfrm>
          <a:prstGeom prst="rect">
            <a:avLst/>
          </a:prstGeom>
          <a:noFill/>
        </p:spPr>
        <p:txBody>
          <a:bodyPr wrap="square" rtlCol="0">
            <a:spAutoFit/>
          </a:bodyPr>
          <a:lstStyle/>
          <a:p>
            <a:r>
              <a:rPr lang="nb-NO" sz="800" b="1" dirty="0"/>
              <a:t>Utvalg: Undersøkelse gjennomført ved bruk av Questback. I parentes er utvalget som har svart på spørsmålet.  Vet ikke svar er utelatt fra resultatene</a:t>
            </a:r>
          </a:p>
          <a:p>
            <a:endParaRPr lang="nb-NO" sz="1000" b="1" dirty="0"/>
          </a:p>
        </p:txBody>
      </p:sp>
      <p:sp>
        <p:nvSpPr>
          <p:cNvPr id="8" name="TekstSylinder 7">
            <a:extLst>
              <a:ext uri="{FF2B5EF4-FFF2-40B4-BE49-F238E27FC236}">
                <a16:creationId xmlns:a16="http://schemas.microsoft.com/office/drawing/2014/main" id="{740635E7-78D5-F2AD-DEFB-9A322ACD94B0}"/>
              </a:ext>
            </a:extLst>
          </p:cNvPr>
          <p:cNvSpPr txBox="1"/>
          <p:nvPr/>
        </p:nvSpPr>
        <p:spPr>
          <a:xfrm>
            <a:off x="1531879" y="1285774"/>
            <a:ext cx="6589040" cy="261610"/>
          </a:xfrm>
          <a:prstGeom prst="rect">
            <a:avLst/>
          </a:prstGeom>
          <a:noFill/>
        </p:spPr>
        <p:txBody>
          <a:bodyPr wrap="square" rtlCol="0">
            <a:spAutoFit/>
          </a:bodyPr>
          <a:lstStyle/>
          <a:p>
            <a:r>
              <a:rPr lang="nb-NO" sz="1100" b="1" i="1" dirty="0"/>
              <a:t>Spørsmål til foresatt: Hvordan oppfatter du prisen på Skolefrukt i forhold til verdien av ordningen?   </a:t>
            </a:r>
            <a:endParaRPr lang="nb-NO" sz="1200" b="1" i="1" dirty="0"/>
          </a:p>
        </p:txBody>
      </p:sp>
    </p:spTree>
    <p:extLst>
      <p:ext uri="{BB962C8B-B14F-4D97-AF65-F5344CB8AC3E}">
        <p14:creationId xmlns:p14="http://schemas.microsoft.com/office/powerpoint/2010/main" val="17170025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551BB9-A567-C1E2-F925-BAD125EC689C}"/>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E265CC90-B39E-C8BC-C50E-73A8238C250D}"/>
              </a:ext>
            </a:extLst>
          </p:cNvPr>
          <p:cNvSpPr>
            <a:spLocks noGrp="1"/>
          </p:cNvSpPr>
          <p:nvPr>
            <p:ph type="title"/>
          </p:nvPr>
        </p:nvSpPr>
        <p:spPr>
          <a:xfrm>
            <a:off x="1444629" y="356262"/>
            <a:ext cx="7551887" cy="550237"/>
          </a:xfrm>
        </p:spPr>
        <p:txBody>
          <a:bodyPr anchor="t">
            <a:noAutofit/>
          </a:bodyPr>
          <a:lstStyle/>
          <a:p>
            <a:pPr algn="l"/>
            <a:r>
              <a:rPr lang="nb-NO" sz="2000" dirty="0"/>
              <a:t>86 prosent av foreldrene synes det er viktig eller litt viktig at Skolefrukt tilbyr norskproduserte produkter der det er mulig. </a:t>
            </a:r>
            <a:endParaRPr lang="nb-NO" sz="2000" dirty="0">
              <a:latin typeface="+mn-lt"/>
            </a:endParaRPr>
          </a:p>
        </p:txBody>
      </p:sp>
      <p:graphicFrame>
        <p:nvGraphicFramePr>
          <p:cNvPr id="4" name="Plassholder for innhold 3">
            <a:extLst>
              <a:ext uri="{FF2B5EF4-FFF2-40B4-BE49-F238E27FC236}">
                <a16:creationId xmlns:a16="http://schemas.microsoft.com/office/drawing/2014/main" id="{37874D67-94EE-D777-C230-136A488B97E5}"/>
              </a:ext>
            </a:extLst>
          </p:cNvPr>
          <p:cNvGraphicFramePr>
            <a:graphicFrameLocks noGrp="1"/>
          </p:cNvGraphicFramePr>
          <p:nvPr>
            <p:ph idx="1"/>
            <p:extLst>
              <p:ext uri="{D42A27DB-BD31-4B8C-83A1-F6EECF244321}">
                <p14:modId xmlns:p14="http://schemas.microsoft.com/office/powerpoint/2010/main" val="2596912038"/>
              </p:ext>
            </p:extLst>
          </p:nvPr>
        </p:nvGraphicFramePr>
        <p:xfrm>
          <a:off x="1444628" y="1732050"/>
          <a:ext cx="7681083" cy="3840176"/>
        </p:xfrm>
        <a:graphic>
          <a:graphicData uri="http://schemas.openxmlformats.org/drawingml/2006/chart">
            <c:chart xmlns:c="http://schemas.openxmlformats.org/drawingml/2006/chart" xmlns:r="http://schemas.openxmlformats.org/officeDocument/2006/relationships" r:id="rId3"/>
          </a:graphicData>
        </a:graphic>
      </p:graphicFrame>
      <p:sp>
        <p:nvSpPr>
          <p:cNvPr id="10" name="TekstSylinder 9">
            <a:extLst>
              <a:ext uri="{FF2B5EF4-FFF2-40B4-BE49-F238E27FC236}">
                <a16:creationId xmlns:a16="http://schemas.microsoft.com/office/drawing/2014/main" id="{3FD39FA5-9E7F-168B-416C-A6B9E50209A7}"/>
              </a:ext>
            </a:extLst>
          </p:cNvPr>
          <p:cNvSpPr txBox="1"/>
          <p:nvPr/>
        </p:nvSpPr>
        <p:spPr>
          <a:xfrm>
            <a:off x="8833111" y="4643678"/>
            <a:ext cx="326810" cy="276999"/>
          </a:xfrm>
          <a:prstGeom prst="rect">
            <a:avLst/>
          </a:prstGeom>
          <a:noFill/>
        </p:spPr>
        <p:txBody>
          <a:bodyPr wrap="square" rtlCol="0">
            <a:spAutoFit/>
          </a:bodyPr>
          <a:lstStyle/>
          <a:p>
            <a:r>
              <a:rPr lang="nb-NO" sz="1200" b="1" dirty="0"/>
              <a:t>%</a:t>
            </a:r>
          </a:p>
        </p:txBody>
      </p:sp>
      <p:sp>
        <p:nvSpPr>
          <p:cNvPr id="9" name="TekstSylinder 8">
            <a:extLst>
              <a:ext uri="{FF2B5EF4-FFF2-40B4-BE49-F238E27FC236}">
                <a16:creationId xmlns:a16="http://schemas.microsoft.com/office/drawing/2014/main" id="{57440922-D0D5-33D3-C038-E76DF316FE02}"/>
              </a:ext>
            </a:extLst>
          </p:cNvPr>
          <p:cNvSpPr txBox="1"/>
          <p:nvPr/>
        </p:nvSpPr>
        <p:spPr>
          <a:xfrm>
            <a:off x="156321" y="6151555"/>
            <a:ext cx="3714776" cy="492443"/>
          </a:xfrm>
          <a:prstGeom prst="rect">
            <a:avLst/>
          </a:prstGeom>
          <a:noFill/>
        </p:spPr>
        <p:txBody>
          <a:bodyPr wrap="square" rtlCol="0">
            <a:spAutoFit/>
          </a:bodyPr>
          <a:lstStyle/>
          <a:p>
            <a:r>
              <a:rPr lang="nb-NO" sz="800" b="1" dirty="0"/>
              <a:t>Utvalg: Undersøkelse gjennomført ved bruk av Questback. I parentes er utvalget som har svart på spørsmålet.  Vet ikke svar er utelatt fra resultatene</a:t>
            </a:r>
          </a:p>
          <a:p>
            <a:endParaRPr lang="nb-NO" sz="1000" b="1" dirty="0"/>
          </a:p>
        </p:txBody>
      </p:sp>
      <p:sp>
        <p:nvSpPr>
          <p:cNvPr id="8" name="TekstSylinder 7">
            <a:extLst>
              <a:ext uri="{FF2B5EF4-FFF2-40B4-BE49-F238E27FC236}">
                <a16:creationId xmlns:a16="http://schemas.microsoft.com/office/drawing/2014/main" id="{D87C9ADD-D418-7E23-6349-42467CA43366}"/>
              </a:ext>
            </a:extLst>
          </p:cNvPr>
          <p:cNvSpPr txBox="1"/>
          <p:nvPr/>
        </p:nvSpPr>
        <p:spPr>
          <a:xfrm>
            <a:off x="1531879" y="1285774"/>
            <a:ext cx="6589040" cy="261610"/>
          </a:xfrm>
          <a:prstGeom prst="rect">
            <a:avLst/>
          </a:prstGeom>
          <a:noFill/>
        </p:spPr>
        <p:txBody>
          <a:bodyPr wrap="square" rtlCol="0">
            <a:spAutoFit/>
          </a:bodyPr>
          <a:lstStyle/>
          <a:p>
            <a:r>
              <a:rPr lang="nb-NO" sz="1100" b="1" i="1" dirty="0"/>
              <a:t>Spørsmål til foresatt: Er du opptatt av at Skolefrukt tilbyr norskprodusert  frukt og grønt når mulig? </a:t>
            </a:r>
            <a:endParaRPr lang="nb-NO" sz="1200" b="1" i="1" dirty="0"/>
          </a:p>
        </p:txBody>
      </p:sp>
    </p:spTree>
    <p:extLst>
      <p:ext uri="{BB962C8B-B14F-4D97-AF65-F5344CB8AC3E}">
        <p14:creationId xmlns:p14="http://schemas.microsoft.com/office/powerpoint/2010/main" val="42341107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127FAC-3C45-7412-F139-15F2BB47426D}"/>
            </a:ext>
          </a:extLst>
        </p:cNvPr>
        <p:cNvGrpSpPr/>
        <p:nvPr/>
      </p:nvGrpSpPr>
      <p:grpSpPr>
        <a:xfrm>
          <a:off x="0" y="0"/>
          <a:ext cx="0" cy="0"/>
          <a:chOff x="0" y="0"/>
          <a:chExt cx="0" cy="0"/>
        </a:xfrm>
      </p:grpSpPr>
      <p:graphicFrame>
        <p:nvGraphicFramePr>
          <p:cNvPr id="4" name="Plassholder for innhold 3">
            <a:extLst>
              <a:ext uri="{FF2B5EF4-FFF2-40B4-BE49-F238E27FC236}">
                <a16:creationId xmlns:a16="http://schemas.microsoft.com/office/drawing/2014/main" id="{D57C7694-03C1-E69B-8C59-118A87EA2BDB}"/>
              </a:ext>
            </a:extLst>
          </p:cNvPr>
          <p:cNvGraphicFramePr>
            <a:graphicFrameLocks noGrp="1"/>
          </p:cNvGraphicFramePr>
          <p:nvPr>
            <p:ph idx="1"/>
            <p:extLst>
              <p:ext uri="{D42A27DB-BD31-4B8C-83A1-F6EECF244321}">
                <p14:modId xmlns:p14="http://schemas.microsoft.com/office/powerpoint/2010/main" val="3318851403"/>
              </p:ext>
            </p:extLst>
          </p:nvPr>
        </p:nvGraphicFramePr>
        <p:xfrm>
          <a:off x="1371600" y="1655064"/>
          <a:ext cx="8394192" cy="4059412"/>
        </p:xfrm>
        <a:graphic>
          <a:graphicData uri="http://schemas.openxmlformats.org/drawingml/2006/chart">
            <c:chart xmlns:c="http://schemas.openxmlformats.org/drawingml/2006/chart" xmlns:r="http://schemas.openxmlformats.org/officeDocument/2006/relationships" r:id="rId3"/>
          </a:graphicData>
        </a:graphic>
      </p:graphicFrame>
      <p:sp>
        <p:nvSpPr>
          <p:cNvPr id="8" name="TekstSylinder 7">
            <a:extLst>
              <a:ext uri="{FF2B5EF4-FFF2-40B4-BE49-F238E27FC236}">
                <a16:creationId xmlns:a16="http://schemas.microsoft.com/office/drawing/2014/main" id="{40EAA2B7-61AA-0E0B-7904-8A7DF056DAD2}"/>
              </a:ext>
            </a:extLst>
          </p:cNvPr>
          <p:cNvSpPr txBox="1"/>
          <p:nvPr/>
        </p:nvSpPr>
        <p:spPr>
          <a:xfrm>
            <a:off x="2260290" y="1375848"/>
            <a:ext cx="7143399" cy="430887"/>
          </a:xfrm>
          <a:prstGeom prst="rect">
            <a:avLst/>
          </a:prstGeom>
          <a:noFill/>
        </p:spPr>
        <p:txBody>
          <a:bodyPr wrap="square" rtlCol="0">
            <a:spAutoFit/>
          </a:bodyPr>
          <a:lstStyle/>
          <a:p>
            <a:r>
              <a:rPr lang="nb-NO" sz="1100" b="1" i="1" dirty="0"/>
              <a:t>Spørsmål  til foresatt: Hvilken måte ønsker du helst å få informasjon fra Skolefrukt på fremover? Flere svar mulig. </a:t>
            </a:r>
            <a:r>
              <a:rPr lang="nb-NO" sz="1000" b="1" i="1" dirty="0"/>
              <a:t>					</a:t>
            </a:r>
          </a:p>
        </p:txBody>
      </p:sp>
      <p:sp>
        <p:nvSpPr>
          <p:cNvPr id="10" name="TekstSylinder 9">
            <a:extLst>
              <a:ext uri="{FF2B5EF4-FFF2-40B4-BE49-F238E27FC236}">
                <a16:creationId xmlns:a16="http://schemas.microsoft.com/office/drawing/2014/main" id="{31F70155-D0C1-06AB-2550-0CD766D23524}"/>
              </a:ext>
            </a:extLst>
          </p:cNvPr>
          <p:cNvSpPr txBox="1"/>
          <p:nvPr/>
        </p:nvSpPr>
        <p:spPr>
          <a:xfrm>
            <a:off x="9396857" y="4999982"/>
            <a:ext cx="292736" cy="369332"/>
          </a:xfrm>
          <a:prstGeom prst="rect">
            <a:avLst/>
          </a:prstGeom>
          <a:noFill/>
        </p:spPr>
        <p:txBody>
          <a:bodyPr wrap="square" rtlCol="0">
            <a:spAutoFit/>
          </a:bodyPr>
          <a:lstStyle/>
          <a:p>
            <a:r>
              <a:rPr lang="nb-NO" b="1" dirty="0"/>
              <a:t>%</a:t>
            </a:r>
          </a:p>
        </p:txBody>
      </p:sp>
      <p:sp>
        <p:nvSpPr>
          <p:cNvPr id="7" name="TekstSylinder 6">
            <a:extLst>
              <a:ext uri="{FF2B5EF4-FFF2-40B4-BE49-F238E27FC236}">
                <a16:creationId xmlns:a16="http://schemas.microsoft.com/office/drawing/2014/main" id="{CB2B1361-EE05-3308-6C85-E527FC180E06}"/>
              </a:ext>
            </a:extLst>
          </p:cNvPr>
          <p:cNvSpPr txBox="1"/>
          <p:nvPr/>
        </p:nvSpPr>
        <p:spPr>
          <a:xfrm>
            <a:off x="92550" y="6145363"/>
            <a:ext cx="2705513" cy="615553"/>
          </a:xfrm>
          <a:prstGeom prst="rect">
            <a:avLst/>
          </a:prstGeom>
          <a:noFill/>
        </p:spPr>
        <p:txBody>
          <a:bodyPr wrap="square" rtlCol="0">
            <a:spAutoFit/>
          </a:bodyPr>
          <a:lstStyle/>
          <a:p>
            <a:r>
              <a:rPr lang="nb-NO" sz="800" b="1" dirty="0"/>
              <a:t>Utvalg: Undersøkelse gjennomført ved bruk av </a:t>
            </a:r>
            <a:r>
              <a:rPr lang="nb-NO" sz="800" b="1" dirty="0" err="1"/>
              <a:t>Questback</a:t>
            </a:r>
            <a:r>
              <a:rPr lang="nb-NO" sz="800" b="1" dirty="0"/>
              <a:t>. I parentes er utvalget som har svart på spørsmålet.</a:t>
            </a:r>
          </a:p>
          <a:p>
            <a:endParaRPr lang="nb-NO" sz="1000" b="1" dirty="0"/>
          </a:p>
        </p:txBody>
      </p:sp>
      <p:sp>
        <p:nvSpPr>
          <p:cNvPr id="11" name="Tittel 1">
            <a:extLst>
              <a:ext uri="{FF2B5EF4-FFF2-40B4-BE49-F238E27FC236}">
                <a16:creationId xmlns:a16="http://schemas.microsoft.com/office/drawing/2014/main" id="{1B76E5A8-1799-9673-7C3E-E99AC6FCDF34}"/>
              </a:ext>
            </a:extLst>
          </p:cNvPr>
          <p:cNvSpPr>
            <a:spLocks noGrp="1"/>
          </p:cNvSpPr>
          <p:nvPr>
            <p:ph type="title"/>
          </p:nvPr>
        </p:nvSpPr>
        <p:spPr>
          <a:xfrm>
            <a:off x="1443443" y="244240"/>
            <a:ext cx="8246150" cy="1131608"/>
          </a:xfrm>
        </p:spPr>
        <p:txBody>
          <a:bodyPr>
            <a:noAutofit/>
          </a:bodyPr>
          <a:lstStyle/>
          <a:p>
            <a:pPr algn="l"/>
            <a:r>
              <a:rPr lang="nb-NO" sz="1800" dirty="0"/>
              <a:t>Flest foresatte ønsker å få informasjon fra Skolefrukt på e-post. </a:t>
            </a:r>
          </a:p>
        </p:txBody>
      </p:sp>
    </p:spTree>
    <p:extLst>
      <p:ext uri="{BB962C8B-B14F-4D97-AF65-F5344CB8AC3E}">
        <p14:creationId xmlns:p14="http://schemas.microsoft.com/office/powerpoint/2010/main" val="30063369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644461-610F-A84E-5ACA-04E0B4792BD1}"/>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5FD27712-8EC3-C26C-8617-D48E52A8C98C}"/>
              </a:ext>
            </a:extLst>
          </p:cNvPr>
          <p:cNvSpPr>
            <a:spLocks noGrp="1"/>
          </p:cNvSpPr>
          <p:nvPr>
            <p:ph type="title"/>
          </p:nvPr>
        </p:nvSpPr>
        <p:spPr>
          <a:xfrm>
            <a:off x="838200" y="138983"/>
            <a:ext cx="10515600" cy="629113"/>
          </a:xfrm>
        </p:spPr>
        <p:txBody>
          <a:bodyPr>
            <a:normAutofit/>
          </a:bodyPr>
          <a:lstStyle/>
          <a:p>
            <a:r>
              <a:rPr lang="nb-NO" sz="2000" dirty="0"/>
              <a:t>Oppsummering av åpne innspill (i)</a:t>
            </a:r>
          </a:p>
        </p:txBody>
      </p:sp>
      <p:sp>
        <p:nvSpPr>
          <p:cNvPr id="3" name="TekstSylinder 2">
            <a:extLst>
              <a:ext uri="{FF2B5EF4-FFF2-40B4-BE49-F238E27FC236}">
                <a16:creationId xmlns:a16="http://schemas.microsoft.com/office/drawing/2014/main" id="{AC045B9A-C6A5-9132-6E30-CBBC87038866}"/>
              </a:ext>
            </a:extLst>
          </p:cNvPr>
          <p:cNvSpPr txBox="1"/>
          <p:nvPr/>
        </p:nvSpPr>
        <p:spPr>
          <a:xfrm>
            <a:off x="838200" y="996696"/>
            <a:ext cx="10842523" cy="4462760"/>
          </a:xfrm>
          <a:prstGeom prst="rect">
            <a:avLst/>
          </a:prstGeom>
          <a:noFill/>
        </p:spPr>
        <p:txBody>
          <a:bodyPr wrap="square" rtlCol="0">
            <a:spAutoFit/>
          </a:bodyPr>
          <a:lstStyle/>
          <a:p>
            <a:r>
              <a:rPr lang="nb-NO" sz="1200" b="1" dirty="0"/>
              <a:t>Helt til slutt, er det noe du/dere ikke har fått frem i svarene som en vil gi tilbakemelding om når det gjelder Skolefrukt? Hvis ja, skriv det ned her.  Oppsummering av svar fra </a:t>
            </a:r>
            <a:r>
              <a:rPr lang="nb-NO" sz="1400" b="1" dirty="0"/>
              <a:t>219 </a:t>
            </a:r>
            <a:r>
              <a:rPr lang="nb-NO" sz="1200" b="1" dirty="0"/>
              <a:t>foresatte</a:t>
            </a:r>
          </a:p>
          <a:p>
            <a:endParaRPr lang="nb-NO" sz="1200" dirty="0"/>
          </a:p>
          <a:p>
            <a:r>
              <a:rPr lang="nb-NO" sz="1200" b="1" dirty="0"/>
              <a:t>Kort fortalt:</a:t>
            </a:r>
            <a:r>
              <a:rPr lang="nb-NO" sz="1200" dirty="0"/>
              <a:t> Skolefrukt oppleves som et nyttig og viktig tiltak som forenkler hverdagen og sikrer frukt til alle. Samtidig peker mange på forbedringsbehov innen </a:t>
            </a:r>
            <a:r>
              <a:rPr lang="nb-NO" sz="1200" b="1" dirty="0"/>
              <a:t>kvalitet</a:t>
            </a:r>
            <a:r>
              <a:rPr lang="nb-NO" sz="1200" dirty="0"/>
              <a:t>, </a:t>
            </a:r>
            <a:r>
              <a:rPr lang="nb-NO" sz="1200" b="1" dirty="0"/>
              <a:t>variasjon</a:t>
            </a:r>
            <a:r>
              <a:rPr lang="nb-NO" sz="1200" dirty="0"/>
              <a:t>, </a:t>
            </a:r>
            <a:r>
              <a:rPr lang="nb-NO" sz="1200" b="1" dirty="0"/>
              <a:t>praktisk tilrettelegging</a:t>
            </a:r>
            <a:r>
              <a:rPr lang="nb-NO" sz="1200" dirty="0"/>
              <a:t> og </a:t>
            </a:r>
            <a:r>
              <a:rPr lang="nb-NO" sz="1200" b="1" dirty="0"/>
              <a:t>levering/kommunikasjon</a:t>
            </a:r>
            <a:r>
              <a:rPr lang="nb-NO" sz="1200" dirty="0"/>
              <a:t>.</a:t>
            </a:r>
          </a:p>
          <a:p>
            <a:endParaRPr lang="nb-NO" sz="1200" b="1" dirty="0"/>
          </a:p>
          <a:p>
            <a:r>
              <a:rPr lang="nb-NO" sz="1200" b="1" dirty="0"/>
              <a:t>Kvalitet og </a:t>
            </a:r>
            <a:r>
              <a:rPr lang="nb-NO" sz="1200" b="1" dirty="0" err="1"/>
              <a:t>spiselighet</a:t>
            </a:r>
            <a:br>
              <a:rPr lang="nb-NO" sz="1200" dirty="0"/>
            </a:br>
            <a:r>
              <a:rPr lang="nb-NO" sz="1200" dirty="0"/>
              <a:t>Mange beskriver frukt som </a:t>
            </a:r>
            <a:r>
              <a:rPr lang="nb-NO" sz="1200" b="1" dirty="0"/>
              <a:t>umoden (særlig pærer/epler/bananer)</a:t>
            </a:r>
            <a:r>
              <a:rPr lang="nb-NO" sz="1200" dirty="0"/>
              <a:t>, enkelte ganger </a:t>
            </a:r>
            <a:r>
              <a:rPr lang="nb-NO" sz="1200" b="1" dirty="0"/>
              <a:t>overmoden/muggent</a:t>
            </a:r>
            <a:r>
              <a:rPr lang="nb-NO" sz="1200" dirty="0"/>
              <a:t> eller med </a:t>
            </a:r>
            <a:r>
              <a:rPr lang="nb-NO" sz="1200" b="1" dirty="0"/>
              <a:t>kort holdbarhet</a:t>
            </a:r>
            <a:r>
              <a:rPr lang="nb-NO" sz="1200" dirty="0"/>
              <a:t>. De små </a:t>
            </a:r>
            <a:r>
              <a:rPr lang="nb-NO" sz="1200" b="1" dirty="0"/>
              <a:t>«babygulrøttene»</a:t>
            </a:r>
            <a:r>
              <a:rPr lang="nb-NO" sz="1200" dirty="0"/>
              <a:t> omtales ofte som </a:t>
            </a:r>
            <a:r>
              <a:rPr lang="nb-NO" sz="1200" b="1" dirty="0"/>
              <a:t>tørre, smakløse eller med «rar/besk» smak</a:t>
            </a:r>
            <a:r>
              <a:rPr lang="nb-NO" sz="1200" dirty="0"/>
              <a:t>, og blir derfor lite spist. Opplevelsen er at dårlig kvalitet fører til </a:t>
            </a:r>
            <a:r>
              <a:rPr lang="nb-NO" sz="1200" b="1" dirty="0"/>
              <a:t>matsvinn</a:t>
            </a:r>
            <a:r>
              <a:rPr lang="nb-NO" sz="1200" dirty="0"/>
              <a:t> og at frukten blir med hjem i sekken.</a:t>
            </a:r>
          </a:p>
          <a:p>
            <a:endParaRPr lang="nb-NO" sz="1200" b="1" dirty="0"/>
          </a:p>
          <a:p>
            <a:r>
              <a:rPr lang="nb-NO" sz="1200" b="1" dirty="0"/>
              <a:t>Variasjon og innhold</a:t>
            </a:r>
            <a:br>
              <a:rPr lang="nb-NO" sz="1200" dirty="0"/>
            </a:br>
            <a:r>
              <a:rPr lang="nb-NO" sz="1200" dirty="0"/>
              <a:t>Flere etterlyser </a:t>
            </a:r>
            <a:r>
              <a:rPr lang="nb-NO" sz="1200" b="1" dirty="0"/>
              <a:t>større variasjon</a:t>
            </a:r>
            <a:r>
              <a:rPr lang="nb-NO" sz="1200" dirty="0"/>
              <a:t> – oppleves til tider som «mye eple/pære». Mange ønsker </a:t>
            </a:r>
            <a:r>
              <a:rPr lang="nb-NO" sz="1200" b="1" dirty="0"/>
              <a:t>bær (blåbær, druer)</a:t>
            </a:r>
            <a:r>
              <a:rPr lang="nb-NO" sz="1200" dirty="0"/>
              <a:t>, </a:t>
            </a:r>
            <a:r>
              <a:rPr lang="nb-NO" sz="1200" b="1" dirty="0"/>
              <a:t>klementin/sitrus i sesong</a:t>
            </a:r>
            <a:r>
              <a:rPr lang="nb-NO" sz="1200" dirty="0"/>
              <a:t>, samt </a:t>
            </a:r>
            <a:r>
              <a:rPr lang="nb-NO" sz="1200" i="1" dirty="0"/>
              <a:t>av og til</a:t>
            </a:r>
            <a:r>
              <a:rPr lang="nb-NO" sz="1200" dirty="0"/>
              <a:t> mer grønnsaker (snackagurk, paprika), mens andre ønsker </a:t>
            </a:r>
            <a:r>
              <a:rPr lang="nb-NO" sz="1200" b="1" dirty="0"/>
              <a:t>mindre</a:t>
            </a:r>
            <a:r>
              <a:rPr lang="nb-NO" sz="1200" dirty="0"/>
              <a:t> grønnsaker og </a:t>
            </a:r>
            <a:r>
              <a:rPr lang="nb-NO" sz="1200" b="1" dirty="0"/>
              <a:t>mer frukt</a:t>
            </a:r>
            <a:r>
              <a:rPr lang="nb-NO" sz="1200" dirty="0"/>
              <a:t>. En del foreslår </a:t>
            </a:r>
            <a:r>
              <a:rPr lang="nb-NO" sz="1200" b="1" dirty="0"/>
              <a:t>mer norsk og sesongbasert</a:t>
            </a:r>
            <a:r>
              <a:rPr lang="nb-NO" sz="1200" dirty="0"/>
              <a:t> (og gjerne </a:t>
            </a:r>
            <a:r>
              <a:rPr lang="nb-NO" sz="1200" b="1" dirty="0"/>
              <a:t>økologisk</a:t>
            </a:r>
            <a:r>
              <a:rPr lang="nb-NO" sz="1200" dirty="0"/>
              <a:t>) utvalg, heller litt </a:t>
            </a:r>
            <a:r>
              <a:rPr lang="nb-NO" sz="1200" b="1" dirty="0"/>
              <a:t>mindre variasjon men mer </a:t>
            </a:r>
            <a:r>
              <a:rPr lang="nb-NO" sz="1200" b="1" dirty="0" err="1"/>
              <a:t>norskt</a:t>
            </a:r>
            <a:r>
              <a:rPr lang="nb-NO" sz="1200" b="1" dirty="0"/>
              <a:t>/økologisk</a:t>
            </a:r>
            <a:r>
              <a:rPr lang="nb-NO" sz="1200" dirty="0"/>
              <a:t> når det er mulig. Noen sier de </a:t>
            </a:r>
            <a:r>
              <a:rPr lang="nb-NO" sz="1200" b="1" dirty="0"/>
              <a:t>heller ville betalt litt mer</a:t>
            </a:r>
            <a:r>
              <a:rPr lang="nb-NO" sz="1200" dirty="0"/>
              <a:t> for høyere kvalitet/mer attraktive valg.</a:t>
            </a:r>
          </a:p>
          <a:p>
            <a:endParaRPr lang="nb-NO" sz="1200" dirty="0"/>
          </a:p>
          <a:p>
            <a:r>
              <a:rPr lang="nb-NO" sz="1200" b="1" dirty="0"/>
              <a:t>Praktiske barrierer for de yngste</a:t>
            </a:r>
            <a:br>
              <a:rPr lang="nb-NO" sz="1200" dirty="0"/>
            </a:br>
            <a:r>
              <a:rPr lang="nb-NO" sz="1200" dirty="0"/>
              <a:t>Hele frukter er ofte </a:t>
            </a:r>
            <a:r>
              <a:rPr lang="nb-NO" sz="1200" b="1" dirty="0"/>
              <a:t>vanskelige å spise</a:t>
            </a:r>
            <a:r>
              <a:rPr lang="nb-NO" sz="1200" dirty="0"/>
              <a:t>: appelsin tar tid å skrelle, </a:t>
            </a:r>
            <a:r>
              <a:rPr lang="nb-NO" sz="1200" b="1" dirty="0"/>
              <a:t>kiwi krever bestikk</a:t>
            </a:r>
            <a:r>
              <a:rPr lang="nb-NO" sz="1200" dirty="0"/>
              <a:t>, harde epler/pærer er krevende ved løse tenner. Konsekvensen er at frukten </a:t>
            </a:r>
            <a:r>
              <a:rPr lang="nb-NO" sz="1200" b="1" dirty="0"/>
              <a:t>ikke rekker å bli spist i </a:t>
            </a:r>
            <a:r>
              <a:rPr lang="nb-NO" sz="1200" b="1" dirty="0" err="1"/>
              <a:t>fruktpausen</a:t>
            </a:r>
            <a:r>
              <a:rPr lang="nb-NO" sz="1200" dirty="0"/>
              <a:t>. Mange foreslår </a:t>
            </a:r>
            <a:r>
              <a:rPr lang="nb-NO" sz="1200" b="1" dirty="0"/>
              <a:t>oppskåret frukt</a:t>
            </a:r>
            <a:r>
              <a:rPr lang="nb-NO" sz="1200" dirty="0"/>
              <a:t>, mindre størrelser eller </a:t>
            </a:r>
            <a:r>
              <a:rPr lang="nb-NO" sz="1200" b="1" dirty="0"/>
              <a:t>daglige «lett-spis»-alternativer</a:t>
            </a:r>
            <a:r>
              <a:rPr lang="nb-NO" sz="1200" dirty="0"/>
              <a:t>. Flere opplever at </a:t>
            </a:r>
            <a:r>
              <a:rPr lang="nb-NO" sz="1200" b="1" dirty="0"/>
              <a:t>utdelingen varierer</a:t>
            </a:r>
            <a:r>
              <a:rPr lang="nb-NO" sz="1200" dirty="0"/>
              <a:t> mellom klasser, og at ordenselever </a:t>
            </a:r>
            <a:r>
              <a:rPr lang="nb-NO" sz="1200" b="1" dirty="0"/>
              <a:t>glemmer</a:t>
            </a:r>
            <a:r>
              <a:rPr lang="nb-NO" sz="1200" dirty="0"/>
              <a:t> å dele ut.</a:t>
            </a:r>
          </a:p>
          <a:p>
            <a:endParaRPr lang="nb-NO" sz="1100" i="1" dirty="0"/>
          </a:p>
          <a:p>
            <a:r>
              <a:rPr lang="nb-NO" sz="1100" i="1" dirty="0"/>
              <a:t>Oppsummeringen er laget av Chat GTP med bakgrunn i de åpne svarene.</a:t>
            </a:r>
          </a:p>
          <a:p>
            <a:endParaRPr lang="nb-NO" dirty="0"/>
          </a:p>
        </p:txBody>
      </p:sp>
    </p:spTree>
    <p:extLst>
      <p:ext uri="{BB962C8B-B14F-4D97-AF65-F5344CB8AC3E}">
        <p14:creationId xmlns:p14="http://schemas.microsoft.com/office/powerpoint/2010/main" val="16748100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EA239F-AF7E-414F-A021-989847088B87}"/>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012A9C01-145B-0142-F65E-B145E9C5FF40}"/>
              </a:ext>
            </a:extLst>
          </p:cNvPr>
          <p:cNvSpPr>
            <a:spLocks noGrp="1"/>
          </p:cNvSpPr>
          <p:nvPr>
            <p:ph type="title"/>
          </p:nvPr>
        </p:nvSpPr>
        <p:spPr>
          <a:xfrm>
            <a:off x="838200" y="138983"/>
            <a:ext cx="10515600" cy="638257"/>
          </a:xfrm>
        </p:spPr>
        <p:txBody>
          <a:bodyPr>
            <a:normAutofit/>
          </a:bodyPr>
          <a:lstStyle/>
          <a:p>
            <a:r>
              <a:rPr lang="nb-NO" sz="2000" dirty="0"/>
              <a:t>Oppsummering av åpne innspill (ii)</a:t>
            </a:r>
          </a:p>
        </p:txBody>
      </p:sp>
      <p:sp>
        <p:nvSpPr>
          <p:cNvPr id="3" name="TekstSylinder 2">
            <a:extLst>
              <a:ext uri="{FF2B5EF4-FFF2-40B4-BE49-F238E27FC236}">
                <a16:creationId xmlns:a16="http://schemas.microsoft.com/office/drawing/2014/main" id="{4DB20BDE-7508-392F-9F31-7CE1F32441C9}"/>
              </a:ext>
            </a:extLst>
          </p:cNvPr>
          <p:cNvSpPr txBox="1"/>
          <p:nvPr/>
        </p:nvSpPr>
        <p:spPr>
          <a:xfrm>
            <a:off x="838200" y="777240"/>
            <a:ext cx="10515600" cy="5109091"/>
          </a:xfrm>
          <a:prstGeom prst="rect">
            <a:avLst/>
          </a:prstGeom>
          <a:noFill/>
        </p:spPr>
        <p:txBody>
          <a:bodyPr wrap="square" rtlCol="0">
            <a:spAutoFit/>
          </a:bodyPr>
          <a:lstStyle/>
          <a:p>
            <a:r>
              <a:rPr lang="nb-NO" sz="1400" b="1" dirty="0"/>
              <a:t>Helt til slutt, er det noe du/dere ikke har fått frem i svarene som en vil gi tilbakemelding om når det gjelder Skolefrukt? Hvis ja, skriv det ned her.  Oppsummering av svar fra </a:t>
            </a:r>
            <a:r>
              <a:rPr lang="nb-NO" sz="1600" b="1" dirty="0"/>
              <a:t>219 </a:t>
            </a:r>
            <a:r>
              <a:rPr lang="nb-NO" sz="1400" b="1" dirty="0"/>
              <a:t>foresatte</a:t>
            </a:r>
          </a:p>
          <a:p>
            <a:endParaRPr lang="nb-NO" sz="1400" dirty="0"/>
          </a:p>
          <a:p>
            <a:r>
              <a:rPr lang="nb-NO" sz="1400" b="1" dirty="0"/>
              <a:t>Levering, forutsigbarhet og kompensasjon</a:t>
            </a:r>
            <a:br>
              <a:rPr lang="nb-NO" sz="1400" dirty="0"/>
            </a:br>
            <a:r>
              <a:rPr lang="nb-NO" sz="1400" dirty="0"/>
              <a:t>En del melder om </a:t>
            </a:r>
            <a:r>
              <a:rPr lang="nb-NO" sz="1400" b="1" dirty="0"/>
              <a:t>manglende/for sen levering</a:t>
            </a:r>
            <a:r>
              <a:rPr lang="nb-NO" sz="1400" dirty="0"/>
              <a:t> (særlig ved oppstart og etter ferier), at </a:t>
            </a:r>
            <a:r>
              <a:rPr lang="nb-NO" sz="1400" b="1" dirty="0"/>
              <a:t>lister ikke er oppdatert</a:t>
            </a:r>
            <a:r>
              <a:rPr lang="nb-NO" sz="1400" dirty="0"/>
              <a:t>, eller at frukten </a:t>
            </a:r>
            <a:r>
              <a:rPr lang="nb-NO" sz="1400" b="1" dirty="0"/>
              <a:t>kommer etter </a:t>
            </a:r>
            <a:r>
              <a:rPr lang="nb-NO" sz="1400" b="1" dirty="0" err="1"/>
              <a:t>fruktpausen</a:t>
            </a:r>
            <a:r>
              <a:rPr lang="nb-NO" sz="1400" dirty="0"/>
              <a:t>. Ønske om </a:t>
            </a:r>
            <a:r>
              <a:rPr lang="nb-NO" sz="1400" b="1" dirty="0"/>
              <a:t>automatisk beskjed</a:t>
            </a:r>
            <a:r>
              <a:rPr lang="nb-NO" sz="1400" dirty="0"/>
              <a:t> ved avvik, </a:t>
            </a:r>
            <a:r>
              <a:rPr lang="nb-NO" sz="1400" b="1" dirty="0"/>
              <a:t>tydelig refusjon</a:t>
            </a:r>
            <a:r>
              <a:rPr lang="nb-NO" sz="1400" dirty="0"/>
              <a:t> ved manglende levering og </a:t>
            </a:r>
            <a:r>
              <a:rPr lang="nb-NO" sz="1400" b="1" dirty="0"/>
              <a:t>påminnelser</a:t>
            </a:r>
            <a:r>
              <a:rPr lang="nb-NO" sz="1400" dirty="0"/>
              <a:t> i forkant av perioder uten levering.</a:t>
            </a:r>
          </a:p>
          <a:p>
            <a:endParaRPr lang="nb-NO" sz="1400" dirty="0"/>
          </a:p>
          <a:p>
            <a:r>
              <a:rPr lang="nb-NO" sz="1400" b="1" dirty="0"/>
              <a:t>Kommunikasjon og oversikt</a:t>
            </a:r>
            <a:br>
              <a:rPr lang="nb-NO" sz="1400" dirty="0"/>
            </a:br>
            <a:r>
              <a:rPr lang="nb-NO" sz="1400" dirty="0"/>
              <a:t>Foresatte etterlyser </a:t>
            </a:r>
            <a:r>
              <a:rPr lang="nb-NO" sz="1400" b="1" dirty="0"/>
              <a:t>uke-/månedsliste</a:t>
            </a:r>
            <a:r>
              <a:rPr lang="nb-NO" sz="1400" dirty="0"/>
              <a:t> over planlagt frukt, slik at de kan </a:t>
            </a:r>
            <a:r>
              <a:rPr lang="nb-NO" sz="1400" b="1" dirty="0"/>
              <a:t>koordinere med matboksen</a:t>
            </a:r>
            <a:r>
              <a:rPr lang="nb-NO" sz="1400" dirty="0"/>
              <a:t> og forberede barn som er kresne/allergiske. Noen ønsker </a:t>
            </a:r>
            <a:r>
              <a:rPr lang="nb-NO" sz="1400" b="1" dirty="0"/>
              <a:t>valg/tilpasning</a:t>
            </a:r>
            <a:r>
              <a:rPr lang="nb-NO" sz="1400" dirty="0"/>
              <a:t> (kunne velge bort frukt barnet ikke spiser), eller </a:t>
            </a:r>
            <a:r>
              <a:rPr lang="nb-NO" sz="1400" b="1" dirty="0"/>
              <a:t>to alternativer per dag</a:t>
            </a:r>
            <a:r>
              <a:rPr lang="nb-NO" sz="1400" dirty="0"/>
              <a:t> for å redusere kast.</a:t>
            </a:r>
          </a:p>
          <a:p>
            <a:endParaRPr lang="nb-NO" sz="1400" dirty="0"/>
          </a:p>
          <a:p>
            <a:r>
              <a:rPr lang="nb-NO" sz="1400" b="1" dirty="0"/>
              <a:t>Pris og betalingsopplevelse</a:t>
            </a:r>
            <a:br>
              <a:rPr lang="nb-NO" sz="1400" dirty="0"/>
            </a:br>
            <a:r>
              <a:rPr lang="nb-NO" sz="1400" dirty="0"/>
              <a:t>Flere er fornøyde med </a:t>
            </a:r>
            <a:r>
              <a:rPr lang="nb-NO" sz="1400" b="1" dirty="0"/>
              <a:t>Vipps/månedsabonnement</a:t>
            </a:r>
            <a:r>
              <a:rPr lang="nb-NO" sz="1400" dirty="0"/>
              <a:t> (enkelt, «går av seg selv»), men noen etterlyser </a:t>
            </a:r>
            <a:r>
              <a:rPr lang="nb-NO" sz="1400" b="1" dirty="0"/>
              <a:t>samling av flere barn i én betaling</a:t>
            </a:r>
            <a:r>
              <a:rPr lang="nb-NO" sz="1400" dirty="0"/>
              <a:t>, </a:t>
            </a:r>
            <a:r>
              <a:rPr lang="nb-NO" sz="1400" b="1" dirty="0"/>
              <a:t>tydelig informasjon om kreditering</a:t>
            </a:r>
            <a:r>
              <a:rPr lang="nb-NO" sz="1400" dirty="0"/>
              <a:t> og </a:t>
            </a:r>
            <a:r>
              <a:rPr lang="nb-NO" sz="1400" b="1" dirty="0"/>
              <a:t>mer stabil påmelding</a:t>
            </a:r>
            <a:r>
              <a:rPr lang="nb-NO" sz="1400" dirty="0"/>
              <a:t>. Enkelte opplever ordningen som </a:t>
            </a:r>
            <a:r>
              <a:rPr lang="nb-NO" sz="1400" b="1" dirty="0"/>
              <a:t>dyr</a:t>
            </a:r>
            <a:r>
              <a:rPr lang="nb-NO" sz="1400" dirty="0"/>
              <a:t> dersom kvalitet/levering svikter.</a:t>
            </a:r>
          </a:p>
          <a:p>
            <a:endParaRPr lang="nb-NO" sz="1400" b="1" dirty="0"/>
          </a:p>
          <a:p>
            <a:r>
              <a:rPr lang="nb-NO" sz="1400" b="1" dirty="0"/>
              <a:t>Positive stemmer</a:t>
            </a:r>
            <a:br>
              <a:rPr lang="nb-NO" sz="1400" dirty="0"/>
            </a:br>
            <a:r>
              <a:rPr lang="nb-NO" sz="1400" dirty="0"/>
              <a:t>Mange fremhever at Skolefrukt er et </a:t>
            </a:r>
            <a:r>
              <a:rPr lang="nb-NO" sz="1400" b="1" dirty="0"/>
              <a:t>supert, viktig og likhetsfremmende tiltak</a:t>
            </a:r>
            <a:r>
              <a:rPr lang="nb-NO" sz="1400" dirty="0"/>
              <a:t> som gir </a:t>
            </a:r>
            <a:r>
              <a:rPr lang="nb-NO" sz="1400" b="1" dirty="0" err="1"/>
              <a:t>hverdagsro</a:t>
            </a:r>
            <a:r>
              <a:rPr lang="nb-NO" sz="1400" dirty="0"/>
              <a:t> (mindre planlegging), og at </a:t>
            </a:r>
            <a:r>
              <a:rPr lang="nb-NO" sz="1400" b="1" dirty="0"/>
              <a:t>når kvaliteten er god</a:t>
            </a:r>
            <a:r>
              <a:rPr lang="nb-NO" sz="1400" dirty="0"/>
              <a:t> spises frukten med glede. Flere skriver at de er </a:t>
            </a:r>
            <a:r>
              <a:rPr lang="nb-NO" sz="1400" b="1" dirty="0"/>
              <a:t>svært fornøyde</a:t>
            </a:r>
            <a:r>
              <a:rPr lang="nb-NO" sz="1400" dirty="0"/>
              <a:t> totalt sett.</a:t>
            </a:r>
          </a:p>
          <a:p>
            <a:endParaRPr lang="nb-NO" sz="1400" dirty="0"/>
          </a:p>
          <a:p>
            <a:r>
              <a:rPr lang="nb-NO" sz="1200" i="1" dirty="0"/>
              <a:t>Oppsummeringen er laget av Chat GTP med bakgrunn i de åpne svarene.</a:t>
            </a:r>
          </a:p>
          <a:p>
            <a:endParaRPr lang="nb-NO" dirty="0"/>
          </a:p>
        </p:txBody>
      </p:sp>
    </p:spTree>
    <p:extLst>
      <p:ext uri="{BB962C8B-B14F-4D97-AF65-F5344CB8AC3E}">
        <p14:creationId xmlns:p14="http://schemas.microsoft.com/office/powerpoint/2010/main" val="12227726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4BE395A-3C9C-D9C5-D1B5-74895E150E62}"/>
              </a:ext>
            </a:extLst>
          </p:cNvPr>
          <p:cNvSpPr>
            <a:spLocks noGrp="1"/>
          </p:cNvSpPr>
          <p:nvPr>
            <p:ph type="title"/>
          </p:nvPr>
        </p:nvSpPr>
        <p:spPr>
          <a:xfrm>
            <a:off x="838200" y="168480"/>
            <a:ext cx="10515600" cy="1325563"/>
          </a:xfrm>
        </p:spPr>
        <p:txBody>
          <a:bodyPr>
            <a:normAutofit/>
          </a:bodyPr>
          <a:lstStyle/>
          <a:p>
            <a:r>
              <a:rPr lang="nb-NO" sz="2800" dirty="0"/>
              <a:t>Oppsummering (i)</a:t>
            </a:r>
          </a:p>
        </p:txBody>
      </p:sp>
      <p:sp>
        <p:nvSpPr>
          <p:cNvPr id="3" name="Plassholder for innhold 2">
            <a:extLst>
              <a:ext uri="{FF2B5EF4-FFF2-40B4-BE49-F238E27FC236}">
                <a16:creationId xmlns:a16="http://schemas.microsoft.com/office/drawing/2014/main" id="{DF7F4502-93DB-B1A3-A05F-446E12A86F1F}"/>
              </a:ext>
            </a:extLst>
          </p:cNvPr>
          <p:cNvSpPr>
            <a:spLocks noGrp="1"/>
          </p:cNvSpPr>
          <p:nvPr>
            <p:ph idx="1"/>
          </p:nvPr>
        </p:nvSpPr>
        <p:spPr>
          <a:xfrm>
            <a:off x="838200" y="1310598"/>
            <a:ext cx="9387348" cy="6014433"/>
          </a:xfrm>
        </p:spPr>
        <p:txBody>
          <a:bodyPr vert="horz" lIns="91440" tIns="45720" rIns="91440" bIns="45720" rtlCol="0" anchor="t">
            <a:normAutofit/>
          </a:bodyPr>
          <a:lstStyle/>
          <a:p>
            <a:pPr>
              <a:buNone/>
            </a:pPr>
            <a:r>
              <a:rPr lang="nb-NO" sz="1800" b="1" dirty="0"/>
              <a:t>Elevenes erfaringer og tilfredshet</a:t>
            </a:r>
            <a:endParaRPr lang="nb-NO" sz="1800" dirty="0"/>
          </a:p>
          <a:p>
            <a:pPr>
              <a:buFont typeface="Arial" panose="020B0604020202020204" pitchFamily="34" charset="0"/>
              <a:buChar char="•"/>
            </a:pPr>
            <a:r>
              <a:rPr lang="nb-NO" sz="1600" dirty="0"/>
              <a:t>77 % liker skolefrukten godt; 89 % liker frukten godt i Fruktpause-ordningen.</a:t>
            </a:r>
          </a:p>
          <a:p>
            <a:pPr>
              <a:buFont typeface="Arial" panose="020B0604020202020204" pitchFamily="34" charset="0"/>
              <a:buChar char="•"/>
            </a:pPr>
            <a:r>
              <a:rPr lang="nb-NO" sz="1600" dirty="0"/>
              <a:t>Fruktpause får jevnt noe bedre vurderinger enn vanlig Skolefrukt (mulig pga. valg av frukt).</a:t>
            </a:r>
          </a:p>
          <a:p>
            <a:pPr>
              <a:buFont typeface="Arial" panose="020B0604020202020204" pitchFamily="34" charset="0"/>
              <a:buChar char="•"/>
            </a:pPr>
            <a:r>
              <a:rPr lang="nb-NO" sz="1600" dirty="0"/>
              <a:t>Positive erfaringer: god smak, fersk og sunn frukt, daglig tilgjengelighet, variasjon og hyggelig fellesskap/“fruktpause”.</a:t>
            </a:r>
          </a:p>
          <a:p>
            <a:pPr>
              <a:buFont typeface="Arial" panose="020B0604020202020204" pitchFamily="34" charset="0"/>
              <a:buChar char="•"/>
            </a:pPr>
            <a:r>
              <a:rPr lang="nb-NO" sz="1600" dirty="0"/>
              <a:t>Negative erfaringer (færre elever sammenliknet med de som er positive): dårlig kvalitet (umoden, overmoden, skadet), lite variasjon (mye eple/pære), praktiske utfordringer og manglende/for sen levering.</a:t>
            </a:r>
          </a:p>
          <a:p>
            <a:pPr>
              <a:buNone/>
            </a:pPr>
            <a:r>
              <a:rPr lang="nb-NO" sz="1800" b="1" dirty="0"/>
              <a:t>Foresattes vurderinger</a:t>
            </a:r>
            <a:endParaRPr lang="nb-NO" sz="1800" dirty="0"/>
          </a:p>
          <a:p>
            <a:pPr>
              <a:buFont typeface="Arial" panose="020B0604020202020204" pitchFamily="34" charset="0"/>
              <a:buChar char="•"/>
            </a:pPr>
            <a:r>
              <a:rPr lang="nb-NO" sz="1600" dirty="0"/>
              <a:t>Ca. 80 % vurderer kvaliteten som bra; variasjon vurderes noe lavere.</a:t>
            </a:r>
          </a:p>
          <a:p>
            <a:pPr>
              <a:buFont typeface="Arial" panose="020B0604020202020204" pitchFamily="34" charset="0"/>
              <a:buChar char="•"/>
            </a:pPr>
            <a:r>
              <a:rPr lang="nb-NO" sz="1600" dirty="0"/>
              <a:t>De fleste mener frukten smaker omtrent som frukt hjemme.</a:t>
            </a:r>
          </a:p>
          <a:p>
            <a:pPr>
              <a:buFont typeface="Arial" panose="020B0604020202020204" pitchFamily="34" charset="0"/>
              <a:buChar char="•"/>
            </a:pPr>
            <a:r>
              <a:rPr lang="nb-NO" sz="1600" dirty="0"/>
              <a:t>Informasjon mottas oftest via ranselpost eller digitale plattformer.</a:t>
            </a:r>
          </a:p>
          <a:p>
            <a:pPr>
              <a:buFont typeface="Arial" panose="020B0604020202020204" pitchFamily="34" charset="0"/>
              <a:buChar char="•"/>
            </a:pPr>
            <a:r>
              <a:rPr lang="nb-NO" sz="1600" dirty="0"/>
              <a:t>Ranselpost oppleves nyttig, særlig for nye foresatte, men mange ønsker mer digital informasjon.</a:t>
            </a:r>
          </a:p>
          <a:p>
            <a:endParaRPr lang="nb-NO" dirty="0"/>
          </a:p>
        </p:txBody>
      </p:sp>
    </p:spTree>
    <p:extLst>
      <p:ext uri="{BB962C8B-B14F-4D97-AF65-F5344CB8AC3E}">
        <p14:creationId xmlns:p14="http://schemas.microsoft.com/office/powerpoint/2010/main" val="33831977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FCF5E5-1FE9-BA03-0016-3C281C21EE76}"/>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65B98B65-D52D-D3BB-2879-BF13E473B1DC}"/>
              </a:ext>
            </a:extLst>
          </p:cNvPr>
          <p:cNvSpPr>
            <a:spLocks noGrp="1"/>
          </p:cNvSpPr>
          <p:nvPr>
            <p:ph type="title"/>
          </p:nvPr>
        </p:nvSpPr>
        <p:spPr>
          <a:xfrm>
            <a:off x="838200" y="168480"/>
            <a:ext cx="10515600" cy="1325563"/>
          </a:xfrm>
        </p:spPr>
        <p:txBody>
          <a:bodyPr>
            <a:normAutofit/>
          </a:bodyPr>
          <a:lstStyle/>
          <a:p>
            <a:r>
              <a:rPr lang="nb-NO" sz="2800" dirty="0"/>
              <a:t>Oppsummering (ii)</a:t>
            </a:r>
          </a:p>
        </p:txBody>
      </p:sp>
      <p:sp>
        <p:nvSpPr>
          <p:cNvPr id="3" name="Plassholder for innhold 2">
            <a:extLst>
              <a:ext uri="{FF2B5EF4-FFF2-40B4-BE49-F238E27FC236}">
                <a16:creationId xmlns:a16="http://schemas.microsoft.com/office/drawing/2014/main" id="{4BA1AC7C-04CC-7DAC-C863-E5658A8CC3D5}"/>
              </a:ext>
            </a:extLst>
          </p:cNvPr>
          <p:cNvSpPr>
            <a:spLocks noGrp="1"/>
          </p:cNvSpPr>
          <p:nvPr>
            <p:ph idx="1"/>
          </p:nvPr>
        </p:nvSpPr>
        <p:spPr>
          <a:xfrm>
            <a:off x="838200" y="1310598"/>
            <a:ext cx="9387348" cy="6014433"/>
          </a:xfrm>
        </p:spPr>
        <p:txBody>
          <a:bodyPr vert="horz" lIns="91440" tIns="45720" rIns="91440" bIns="45720" rtlCol="0" anchor="t">
            <a:normAutofit/>
          </a:bodyPr>
          <a:lstStyle/>
          <a:p>
            <a:pPr>
              <a:buNone/>
            </a:pPr>
            <a:r>
              <a:rPr lang="nb-NO" sz="1800" b="1" dirty="0"/>
              <a:t>Abonnement og betaling</a:t>
            </a:r>
            <a:endParaRPr lang="nb-NO" sz="1800" dirty="0"/>
          </a:p>
          <a:p>
            <a:pPr>
              <a:buFont typeface="Arial" panose="020B0604020202020204" pitchFamily="34" charset="0"/>
              <a:buChar char="•"/>
            </a:pPr>
            <a:r>
              <a:rPr lang="nb-NO" sz="1600" dirty="0"/>
              <a:t>Semesterbetaling mest brukt, men månedsbetaling øker. </a:t>
            </a:r>
          </a:p>
          <a:p>
            <a:pPr>
              <a:buFont typeface="Arial" panose="020B0604020202020204" pitchFamily="34" charset="0"/>
              <a:buChar char="•"/>
            </a:pPr>
            <a:r>
              <a:rPr lang="nb-NO" sz="1600" dirty="0"/>
              <a:t>Overføring av månedsabonnement fungerer stort sett godt (kun 3 % problemer).</a:t>
            </a:r>
          </a:p>
          <a:p>
            <a:pPr>
              <a:buFont typeface="Arial" panose="020B0604020202020204" pitchFamily="34" charset="0"/>
              <a:buChar char="•"/>
            </a:pPr>
            <a:r>
              <a:rPr lang="nb-NO" sz="1600" dirty="0"/>
              <a:t>Vipps er klart mest brukt betalingsmåte og oppleves enkel og pålitelig.77 % </a:t>
            </a:r>
          </a:p>
          <a:p>
            <a:pPr>
              <a:buFont typeface="Arial" panose="020B0604020202020204" pitchFamily="34" charset="0"/>
              <a:buChar char="•"/>
            </a:pPr>
            <a:endParaRPr lang="nb-NO" sz="1600" b="1" dirty="0"/>
          </a:p>
          <a:p>
            <a:pPr marL="0" indent="0">
              <a:buNone/>
            </a:pPr>
            <a:r>
              <a:rPr lang="nb-NO" sz="1800" b="1" dirty="0"/>
              <a:t>Effekt og holdninger</a:t>
            </a:r>
            <a:endParaRPr lang="nb-NO" sz="1800" dirty="0"/>
          </a:p>
          <a:p>
            <a:pPr>
              <a:buFont typeface="Arial" panose="020B0604020202020204" pitchFamily="34" charset="0"/>
              <a:buChar char="•"/>
            </a:pPr>
            <a:r>
              <a:rPr lang="nb-NO" sz="1600" dirty="0"/>
              <a:t>Skolefrukt endrer i liten grad </a:t>
            </a:r>
            <a:r>
              <a:rPr lang="nb-NO" sz="1600" dirty="0" err="1"/>
              <a:t>fruktvaner</a:t>
            </a:r>
            <a:r>
              <a:rPr lang="nb-NO" sz="1600" dirty="0"/>
              <a:t> hjemme, men de fleste mener barnet spiser mer frukt totalt sett.</a:t>
            </a:r>
          </a:p>
          <a:p>
            <a:pPr>
              <a:buFont typeface="Arial" panose="020B0604020202020204" pitchFamily="34" charset="0"/>
              <a:buChar char="•"/>
            </a:pPr>
            <a:r>
              <a:rPr lang="nb-NO" sz="1600" dirty="0"/>
              <a:t>Et flertall opplever ordningen som god verdi for pengene.</a:t>
            </a:r>
          </a:p>
          <a:p>
            <a:pPr>
              <a:buFont typeface="Arial" panose="020B0604020202020204" pitchFamily="34" charset="0"/>
              <a:buChar char="•"/>
            </a:pPr>
            <a:r>
              <a:rPr lang="nb-NO" sz="1600" dirty="0"/>
              <a:t>86 % mener det er viktig at Skolefrukt tilbyr norskproduserte produkter når mulig.</a:t>
            </a:r>
          </a:p>
          <a:p>
            <a:pPr>
              <a:buFont typeface="Arial" panose="020B0604020202020204" pitchFamily="34" charset="0"/>
              <a:buChar char="•"/>
            </a:pPr>
            <a:r>
              <a:rPr lang="nb-NO" sz="1600" dirty="0"/>
              <a:t>Foresatte ønsker i størst grad informasjon på e-post fremover. </a:t>
            </a:r>
            <a:endParaRPr lang="nb-NO" dirty="0"/>
          </a:p>
        </p:txBody>
      </p:sp>
    </p:spTree>
    <p:extLst>
      <p:ext uri="{BB962C8B-B14F-4D97-AF65-F5344CB8AC3E}">
        <p14:creationId xmlns:p14="http://schemas.microsoft.com/office/powerpoint/2010/main" val="14562266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0AD6394-D223-CAF3-0F52-D43A8188EFC3}"/>
              </a:ext>
            </a:extLst>
          </p:cNvPr>
          <p:cNvSpPr>
            <a:spLocks noGrp="1"/>
          </p:cNvSpPr>
          <p:nvPr>
            <p:ph type="title"/>
          </p:nvPr>
        </p:nvSpPr>
        <p:spPr>
          <a:xfrm>
            <a:off x="429768" y="1078992"/>
            <a:ext cx="4339081" cy="3145345"/>
          </a:xfrm>
        </p:spPr>
        <p:txBody>
          <a:bodyPr anchor="b">
            <a:normAutofit fontScale="90000"/>
          </a:bodyPr>
          <a:lstStyle/>
          <a:p>
            <a:r>
              <a:rPr lang="nb-NO" sz="4800" dirty="0"/>
              <a:t>Generelle tilbakemeldinger på Skolefrukt fra elevene</a:t>
            </a:r>
          </a:p>
        </p:txBody>
      </p:sp>
      <p:pic>
        <p:nvPicPr>
          <p:cNvPr id="5" name="Bilde 4">
            <a:extLst>
              <a:ext uri="{FF2B5EF4-FFF2-40B4-BE49-F238E27FC236}">
                <a16:creationId xmlns:a16="http://schemas.microsoft.com/office/drawing/2014/main" id="{B717E641-2749-44B2-5166-1012D546BF20}"/>
              </a:ext>
            </a:extLst>
          </p:cNvPr>
          <p:cNvPicPr>
            <a:picLocks noChangeAspect="1"/>
          </p:cNvPicPr>
          <p:nvPr/>
        </p:nvPicPr>
        <p:blipFill>
          <a:blip r:embed="rId2"/>
          <a:stretch>
            <a:fillRect/>
          </a:stretch>
        </p:blipFill>
        <p:spPr>
          <a:xfrm>
            <a:off x="5655136" y="1457632"/>
            <a:ext cx="5217243" cy="3478162"/>
          </a:xfrm>
          <a:prstGeom prst="rect">
            <a:avLst/>
          </a:prstGeom>
        </p:spPr>
      </p:pic>
    </p:spTree>
    <p:extLst>
      <p:ext uri="{BB962C8B-B14F-4D97-AF65-F5344CB8AC3E}">
        <p14:creationId xmlns:p14="http://schemas.microsoft.com/office/powerpoint/2010/main" val="21931135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 name="Plassholder for innhold 3">
            <a:extLst>
              <a:ext uri="{FF2B5EF4-FFF2-40B4-BE49-F238E27FC236}">
                <a16:creationId xmlns:a16="http://schemas.microsoft.com/office/drawing/2014/main" id="{032B38E1-66B0-0F71-F8AD-E2BB2F6AF8C4}"/>
              </a:ext>
            </a:extLst>
          </p:cNvPr>
          <p:cNvGraphicFramePr>
            <a:graphicFrameLocks/>
          </p:cNvGraphicFramePr>
          <p:nvPr>
            <p:extLst>
              <p:ext uri="{D42A27DB-BD31-4B8C-83A1-F6EECF244321}">
                <p14:modId xmlns:p14="http://schemas.microsoft.com/office/powerpoint/2010/main" val="3214838541"/>
              </p:ext>
            </p:extLst>
          </p:nvPr>
        </p:nvGraphicFramePr>
        <p:xfrm>
          <a:off x="5142371" y="1779639"/>
          <a:ext cx="5330778" cy="5078361"/>
        </p:xfrm>
        <a:graphic>
          <a:graphicData uri="http://schemas.openxmlformats.org/drawingml/2006/chart">
            <c:chart xmlns:c="http://schemas.openxmlformats.org/drawingml/2006/chart" xmlns:r="http://schemas.openxmlformats.org/officeDocument/2006/relationships" r:id="rId3"/>
          </a:graphicData>
        </a:graphic>
      </p:graphicFrame>
      <p:sp>
        <p:nvSpPr>
          <p:cNvPr id="2" name="Tittel 1"/>
          <p:cNvSpPr>
            <a:spLocks noGrp="1"/>
          </p:cNvSpPr>
          <p:nvPr>
            <p:ph type="title"/>
          </p:nvPr>
        </p:nvSpPr>
        <p:spPr>
          <a:xfrm>
            <a:off x="906793" y="398703"/>
            <a:ext cx="8527910" cy="1131608"/>
          </a:xfrm>
        </p:spPr>
        <p:txBody>
          <a:bodyPr anchor="t">
            <a:noAutofit/>
          </a:bodyPr>
          <a:lstStyle/>
          <a:p>
            <a:pPr algn="l"/>
            <a:r>
              <a:rPr lang="nb-NO" sz="1800" dirty="0">
                <a:latin typeface="VAGRundschriftD"/>
              </a:rPr>
              <a:t>Erfaringene med «vanlig Skolefrukt» har vært relativt stabil over flere år. Det er indikasjon på færre med dårlig erfaring (1 til 3) på Fruktpause enn på vanlig Skolefrukt (11 vs. 21 %) i 2025 *</a:t>
            </a:r>
          </a:p>
        </p:txBody>
      </p:sp>
      <p:graphicFrame>
        <p:nvGraphicFramePr>
          <p:cNvPr id="4" name="Plassholder for innhold 3"/>
          <p:cNvGraphicFramePr>
            <a:graphicFrameLocks noGrp="1"/>
          </p:cNvGraphicFramePr>
          <p:nvPr>
            <p:ph idx="1"/>
            <p:extLst>
              <p:ext uri="{D42A27DB-BD31-4B8C-83A1-F6EECF244321}">
                <p14:modId xmlns:p14="http://schemas.microsoft.com/office/powerpoint/2010/main" val="3803101812"/>
              </p:ext>
            </p:extLst>
          </p:nvPr>
        </p:nvGraphicFramePr>
        <p:xfrm>
          <a:off x="430916" y="1858298"/>
          <a:ext cx="5330778" cy="3028368"/>
        </p:xfrm>
        <a:graphic>
          <a:graphicData uri="http://schemas.openxmlformats.org/drawingml/2006/chart">
            <c:chart xmlns:c="http://schemas.openxmlformats.org/drawingml/2006/chart" xmlns:r="http://schemas.openxmlformats.org/officeDocument/2006/relationships" r:id="rId4"/>
          </a:graphicData>
        </a:graphic>
      </p:graphicFrame>
      <p:sp>
        <p:nvSpPr>
          <p:cNvPr id="8" name="TekstSylinder 7"/>
          <p:cNvSpPr txBox="1"/>
          <p:nvPr/>
        </p:nvSpPr>
        <p:spPr>
          <a:xfrm>
            <a:off x="906793" y="1317974"/>
            <a:ext cx="8607601" cy="461665"/>
          </a:xfrm>
          <a:prstGeom prst="rect">
            <a:avLst/>
          </a:prstGeom>
          <a:noFill/>
        </p:spPr>
        <p:txBody>
          <a:bodyPr wrap="square" rtlCol="0">
            <a:spAutoFit/>
          </a:bodyPr>
          <a:lstStyle/>
          <a:p>
            <a:r>
              <a:rPr lang="nb-NO" sz="1200" b="1" dirty="0"/>
              <a:t>Spørsmål til foresatt og elev: Hva er erfaringen med </a:t>
            </a:r>
            <a:r>
              <a:rPr lang="nb-NO" sz="1200" b="1" dirty="0">
                <a:solidFill>
                  <a:srgbClr val="FF0000"/>
                </a:solidFill>
              </a:rPr>
              <a:t>Skolefrukt </a:t>
            </a:r>
            <a:r>
              <a:rPr lang="nb-NO" sz="1200" b="1" dirty="0"/>
              <a:t>hittil i høstsemesteret? Svar på en skala fra svært god erfaring (blidt fjes) til svært dårlig erfaring (surt fjes).</a:t>
            </a:r>
            <a:endParaRPr lang="nb-NO" sz="1200" dirty="0"/>
          </a:p>
        </p:txBody>
      </p:sp>
      <p:sp>
        <p:nvSpPr>
          <p:cNvPr id="10" name="TekstSylinder 9"/>
          <p:cNvSpPr txBox="1"/>
          <p:nvPr/>
        </p:nvSpPr>
        <p:spPr>
          <a:xfrm>
            <a:off x="5643959" y="4132662"/>
            <a:ext cx="314510" cy="276999"/>
          </a:xfrm>
          <a:prstGeom prst="rect">
            <a:avLst/>
          </a:prstGeom>
          <a:noFill/>
        </p:spPr>
        <p:txBody>
          <a:bodyPr wrap="none" rtlCol="0">
            <a:spAutoFit/>
          </a:bodyPr>
          <a:lstStyle/>
          <a:p>
            <a:r>
              <a:rPr lang="nb-NO" sz="1200" b="1" dirty="0"/>
              <a:t>%</a:t>
            </a:r>
          </a:p>
        </p:txBody>
      </p:sp>
      <p:sp>
        <p:nvSpPr>
          <p:cNvPr id="9" name="TekstSylinder 8"/>
          <p:cNvSpPr txBox="1"/>
          <p:nvPr/>
        </p:nvSpPr>
        <p:spPr>
          <a:xfrm>
            <a:off x="906793" y="6393288"/>
            <a:ext cx="3714776" cy="492443"/>
          </a:xfrm>
          <a:prstGeom prst="rect">
            <a:avLst/>
          </a:prstGeom>
          <a:noFill/>
        </p:spPr>
        <p:txBody>
          <a:bodyPr wrap="square" rtlCol="0">
            <a:spAutoFit/>
          </a:bodyPr>
          <a:lstStyle/>
          <a:p>
            <a:r>
              <a:rPr lang="nb-NO" sz="800" b="1" dirty="0"/>
              <a:t>Utvalg: Undersøkelse gjennomført ved bruk av Questback. I parentes er utvalget som har svart på spørsmålet.</a:t>
            </a:r>
          </a:p>
          <a:p>
            <a:endParaRPr lang="nb-NO" sz="1000" b="1" dirty="0"/>
          </a:p>
        </p:txBody>
      </p:sp>
      <p:grpSp>
        <p:nvGrpSpPr>
          <p:cNvPr id="3" name="Gruppe 2">
            <a:extLst>
              <a:ext uri="{FF2B5EF4-FFF2-40B4-BE49-F238E27FC236}">
                <a16:creationId xmlns:a16="http://schemas.microsoft.com/office/drawing/2014/main" id="{CAF0AF8F-0DB3-D5B1-82A2-E782F1644FCC}"/>
              </a:ext>
            </a:extLst>
          </p:cNvPr>
          <p:cNvGrpSpPr/>
          <p:nvPr/>
        </p:nvGrpSpPr>
        <p:grpSpPr>
          <a:xfrm>
            <a:off x="2994600" y="5090943"/>
            <a:ext cx="1659583" cy="306281"/>
            <a:chOff x="2110275" y="5619060"/>
            <a:chExt cx="1659583" cy="306281"/>
          </a:xfrm>
        </p:grpSpPr>
        <p:pic>
          <p:nvPicPr>
            <p:cNvPr id="11" name="Bilde 10" descr="6 (Svært bra erfaring)"/>
            <p:cNvPicPr/>
            <p:nvPr/>
          </p:nvPicPr>
          <p:blipFill>
            <a:blip r:embed="rId5">
              <a:extLst>
                <a:ext uri="{28A0092B-C50C-407E-A947-70E740481C1C}">
                  <a14:useLocalDpi xmlns:a14="http://schemas.microsoft.com/office/drawing/2010/main" val="0"/>
                </a:ext>
              </a:extLst>
            </a:blip>
            <a:srcRect/>
            <a:stretch>
              <a:fillRect/>
            </a:stretch>
          </p:blipFill>
          <p:spPr bwMode="auto">
            <a:xfrm>
              <a:off x="2110275" y="5648077"/>
              <a:ext cx="311923" cy="277264"/>
            </a:xfrm>
            <a:prstGeom prst="rect">
              <a:avLst/>
            </a:prstGeom>
            <a:noFill/>
            <a:ln>
              <a:noFill/>
            </a:ln>
          </p:spPr>
        </p:pic>
        <p:pic>
          <p:nvPicPr>
            <p:cNvPr id="12" name="Bilde 11" descr="5"/>
            <p:cNvPicPr/>
            <p:nvPr/>
          </p:nvPicPr>
          <p:blipFill>
            <a:blip r:embed="rId6">
              <a:extLst>
                <a:ext uri="{28A0092B-C50C-407E-A947-70E740481C1C}">
                  <a14:useLocalDpi xmlns:a14="http://schemas.microsoft.com/office/drawing/2010/main" val="0"/>
                </a:ext>
              </a:extLst>
            </a:blip>
            <a:srcRect/>
            <a:stretch>
              <a:fillRect/>
            </a:stretch>
          </p:blipFill>
          <p:spPr bwMode="auto">
            <a:xfrm>
              <a:off x="2399943" y="5645353"/>
              <a:ext cx="283518" cy="277264"/>
            </a:xfrm>
            <a:prstGeom prst="rect">
              <a:avLst/>
            </a:prstGeom>
            <a:noFill/>
            <a:ln>
              <a:noFill/>
            </a:ln>
          </p:spPr>
        </p:pic>
        <p:pic>
          <p:nvPicPr>
            <p:cNvPr id="13" name="Bilde 12" descr="4"/>
            <p:cNvPicPr/>
            <p:nvPr/>
          </p:nvPicPr>
          <p:blipFill>
            <a:blip r:embed="rId7">
              <a:extLst>
                <a:ext uri="{28A0092B-C50C-407E-A947-70E740481C1C}">
                  <a14:useLocalDpi xmlns:a14="http://schemas.microsoft.com/office/drawing/2010/main" val="0"/>
                </a:ext>
              </a:extLst>
            </a:blip>
            <a:srcRect/>
            <a:stretch>
              <a:fillRect/>
            </a:stretch>
          </p:blipFill>
          <p:spPr bwMode="auto">
            <a:xfrm>
              <a:off x="2658596" y="5638933"/>
              <a:ext cx="311922" cy="270626"/>
            </a:xfrm>
            <a:prstGeom prst="rect">
              <a:avLst/>
            </a:prstGeom>
            <a:noFill/>
            <a:ln>
              <a:noFill/>
            </a:ln>
          </p:spPr>
        </p:pic>
        <p:pic>
          <p:nvPicPr>
            <p:cNvPr id="14" name="Bilde 13" descr="3"/>
            <p:cNvPicPr/>
            <p:nvPr/>
          </p:nvPicPr>
          <p:blipFill>
            <a:blip r:embed="rId8">
              <a:extLst>
                <a:ext uri="{28A0092B-C50C-407E-A947-70E740481C1C}">
                  <a14:useLocalDpi xmlns:a14="http://schemas.microsoft.com/office/drawing/2010/main" val="0"/>
                </a:ext>
              </a:extLst>
            </a:blip>
            <a:srcRect/>
            <a:stretch>
              <a:fillRect/>
            </a:stretch>
          </p:blipFill>
          <p:spPr bwMode="auto">
            <a:xfrm>
              <a:off x="2944532" y="5632120"/>
              <a:ext cx="300432" cy="290498"/>
            </a:xfrm>
            <a:prstGeom prst="rect">
              <a:avLst/>
            </a:prstGeom>
            <a:noFill/>
            <a:ln>
              <a:noFill/>
            </a:ln>
          </p:spPr>
        </p:pic>
        <p:pic>
          <p:nvPicPr>
            <p:cNvPr id="15" name="Bilde 14" descr="2"/>
            <p:cNvPicPr/>
            <p:nvPr/>
          </p:nvPicPr>
          <p:blipFill>
            <a:blip r:embed="rId9">
              <a:extLst>
                <a:ext uri="{28A0092B-C50C-407E-A947-70E740481C1C}">
                  <a14:useLocalDpi xmlns:a14="http://schemas.microsoft.com/office/drawing/2010/main" val="0"/>
                </a:ext>
              </a:extLst>
            </a:blip>
            <a:srcRect/>
            <a:stretch>
              <a:fillRect/>
            </a:stretch>
          </p:blipFill>
          <p:spPr bwMode="auto">
            <a:xfrm>
              <a:off x="3206729" y="5619062"/>
              <a:ext cx="293188" cy="303555"/>
            </a:xfrm>
            <a:prstGeom prst="rect">
              <a:avLst/>
            </a:prstGeom>
            <a:noFill/>
            <a:ln>
              <a:noFill/>
            </a:ln>
          </p:spPr>
        </p:pic>
        <p:pic>
          <p:nvPicPr>
            <p:cNvPr id="16" name="Bilde 15" descr="1 (Svært dårlig erfaring)"/>
            <p:cNvPicPr/>
            <p:nvPr/>
          </p:nvPicPr>
          <p:blipFill>
            <a:blip r:embed="rId10">
              <a:extLst>
                <a:ext uri="{28A0092B-C50C-407E-A947-70E740481C1C}">
                  <a14:useLocalDpi xmlns:a14="http://schemas.microsoft.com/office/drawing/2010/main" val="0"/>
                </a:ext>
              </a:extLst>
            </a:blip>
            <a:srcRect/>
            <a:stretch>
              <a:fillRect/>
            </a:stretch>
          </p:blipFill>
          <p:spPr bwMode="auto">
            <a:xfrm>
              <a:off x="3476670" y="5619060"/>
              <a:ext cx="293188" cy="290499"/>
            </a:xfrm>
            <a:prstGeom prst="rect">
              <a:avLst/>
            </a:prstGeom>
            <a:noFill/>
            <a:ln>
              <a:noFill/>
            </a:ln>
          </p:spPr>
        </p:pic>
      </p:grpSp>
      <p:sp>
        <p:nvSpPr>
          <p:cNvPr id="17" name="TekstSylinder 16">
            <a:extLst>
              <a:ext uri="{FF2B5EF4-FFF2-40B4-BE49-F238E27FC236}">
                <a16:creationId xmlns:a16="http://schemas.microsoft.com/office/drawing/2014/main" id="{374DD9D4-DD56-4451-949F-6539175B3145}"/>
              </a:ext>
            </a:extLst>
          </p:cNvPr>
          <p:cNvSpPr txBox="1"/>
          <p:nvPr/>
        </p:nvSpPr>
        <p:spPr>
          <a:xfrm>
            <a:off x="9795195" y="6356279"/>
            <a:ext cx="1826141" cy="261610"/>
          </a:xfrm>
          <a:prstGeom prst="rect">
            <a:avLst/>
          </a:prstGeom>
          <a:solidFill>
            <a:schemeClr val="accent3">
              <a:lumMod val="20000"/>
              <a:lumOff val="80000"/>
            </a:schemeClr>
          </a:solidFill>
        </p:spPr>
        <p:txBody>
          <a:bodyPr wrap="none" rtlCol="0">
            <a:spAutoFit/>
          </a:bodyPr>
          <a:lstStyle/>
          <a:p>
            <a:r>
              <a:rPr lang="nb-NO" sz="1100" dirty="0"/>
              <a:t>* Lite utvalg  på Fruktpause</a:t>
            </a:r>
          </a:p>
        </p:txBody>
      </p:sp>
      <p:grpSp>
        <p:nvGrpSpPr>
          <p:cNvPr id="7" name="Gruppe 6">
            <a:extLst>
              <a:ext uri="{FF2B5EF4-FFF2-40B4-BE49-F238E27FC236}">
                <a16:creationId xmlns:a16="http://schemas.microsoft.com/office/drawing/2014/main" id="{78B63CF2-0B7B-2456-472B-DE8A26CFC2EA}"/>
              </a:ext>
            </a:extLst>
          </p:cNvPr>
          <p:cNvGrpSpPr/>
          <p:nvPr/>
        </p:nvGrpSpPr>
        <p:grpSpPr>
          <a:xfrm>
            <a:off x="7589192" y="5075161"/>
            <a:ext cx="1659583" cy="306281"/>
            <a:chOff x="2110275" y="5619060"/>
            <a:chExt cx="1659583" cy="306281"/>
          </a:xfrm>
        </p:grpSpPr>
        <p:pic>
          <p:nvPicPr>
            <p:cNvPr id="19" name="Bilde 18" descr="6 (Svært bra erfaring)">
              <a:extLst>
                <a:ext uri="{FF2B5EF4-FFF2-40B4-BE49-F238E27FC236}">
                  <a16:creationId xmlns:a16="http://schemas.microsoft.com/office/drawing/2014/main" id="{DE7F27E2-632E-7C7E-1F15-EEC0926EB184}"/>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2110275" y="5648077"/>
              <a:ext cx="311923" cy="277264"/>
            </a:xfrm>
            <a:prstGeom prst="rect">
              <a:avLst/>
            </a:prstGeom>
            <a:noFill/>
            <a:ln>
              <a:noFill/>
            </a:ln>
          </p:spPr>
        </p:pic>
        <p:pic>
          <p:nvPicPr>
            <p:cNvPr id="21" name="Bilde 20" descr="5">
              <a:extLst>
                <a:ext uri="{FF2B5EF4-FFF2-40B4-BE49-F238E27FC236}">
                  <a16:creationId xmlns:a16="http://schemas.microsoft.com/office/drawing/2014/main" id="{AE702155-4C01-9362-0801-48BC296186AA}"/>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2399943" y="5645353"/>
              <a:ext cx="283518" cy="277264"/>
            </a:xfrm>
            <a:prstGeom prst="rect">
              <a:avLst/>
            </a:prstGeom>
            <a:noFill/>
            <a:ln>
              <a:noFill/>
            </a:ln>
          </p:spPr>
        </p:pic>
        <p:pic>
          <p:nvPicPr>
            <p:cNvPr id="22" name="Bilde 21" descr="4">
              <a:extLst>
                <a:ext uri="{FF2B5EF4-FFF2-40B4-BE49-F238E27FC236}">
                  <a16:creationId xmlns:a16="http://schemas.microsoft.com/office/drawing/2014/main" id="{2DE1941C-409E-3F7F-80B0-0F2F2E073C80}"/>
                </a:ext>
              </a:extLst>
            </p:cNvPr>
            <p:cNvPicPr/>
            <p:nvPr/>
          </p:nvPicPr>
          <p:blipFill>
            <a:blip r:embed="rId7">
              <a:extLst>
                <a:ext uri="{28A0092B-C50C-407E-A947-70E740481C1C}">
                  <a14:useLocalDpi xmlns:a14="http://schemas.microsoft.com/office/drawing/2010/main" val="0"/>
                </a:ext>
              </a:extLst>
            </a:blip>
            <a:srcRect/>
            <a:stretch>
              <a:fillRect/>
            </a:stretch>
          </p:blipFill>
          <p:spPr bwMode="auto">
            <a:xfrm>
              <a:off x="2658596" y="5638933"/>
              <a:ext cx="311922" cy="270626"/>
            </a:xfrm>
            <a:prstGeom prst="rect">
              <a:avLst/>
            </a:prstGeom>
            <a:noFill/>
            <a:ln>
              <a:noFill/>
            </a:ln>
          </p:spPr>
        </p:pic>
        <p:pic>
          <p:nvPicPr>
            <p:cNvPr id="23" name="Bilde 22" descr="3">
              <a:extLst>
                <a:ext uri="{FF2B5EF4-FFF2-40B4-BE49-F238E27FC236}">
                  <a16:creationId xmlns:a16="http://schemas.microsoft.com/office/drawing/2014/main" id="{283D2F68-CC3F-3399-BAD5-62EE5E010A8F}"/>
                </a:ext>
              </a:extLst>
            </p:cNvPr>
            <p:cNvPicPr/>
            <p:nvPr/>
          </p:nvPicPr>
          <p:blipFill>
            <a:blip r:embed="rId8">
              <a:extLst>
                <a:ext uri="{28A0092B-C50C-407E-A947-70E740481C1C}">
                  <a14:useLocalDpi xmlns:a14="http://schemas.microsoft.com/office/drawing/2010/main" val="0"/>
                </a:ext>
              </a:extLst>
            </a:blip>
            <a:srcRect/>
            <a:stretch>
              <a:fillRect/>
            </a:stretch>
          </p:blipFill>
          <p:spPr bwMode="auto">
            <a:xfrm>
              <a:off x="2944532" y="5632120"/>
              <a:ext cx="300432" cy="290498"/>
            </a:xfrm>
            <a:prstGeom prst="rect">
              <a:avLst/>
            </a:prstGeom>
            <a:noFill/>
            <a:ln>
              <a:noFill/>
            </a:ln>
          </p:spPr>
        </p:pic>
        <p:pic>
          <p:nvPicPr>
            <p:cNvPr id="24" name="Bilde 23" descr="2">
              <a:extLst>
                <a:ext uri="{FF2B5EF4-FFF2-40B4-BE49-F238E27FC236}">
                  <a16:creationId xmlns:a16="http://schemas.microsoft.com/office/drawing/2014/main" id="{0100A3C3-45DE-CD5B-E93B-94E3793C8D01}"/>
                </a:ext>
              </a:extLst>
            </p:cNvPr>
            <p:cNvPicPr/>
            <p:nvPr/>
          </p:nvPicPr>
          <p:blipFill>
            <a:blip r:embed="rId9">
              <a:extLst>
                <a:ext uri="{28A0092B-C50C-407E-A947-70E740481C1C}">
                  <a14:useLocalDpi xmlns:a14="http://schemas.microsoft.com/office/drawing/2010/main" val="0"/>
                </a:ext>
              </a:extLst>
            </a:blip>
            <a:srcRect/>
            <a:stretch>
              <a:fillRect/>
            </a:stretch>
          </p:blipFill>
          <p:spPr bwMode="auto">
            <a:xfrm>
              <a:off x="3206729" y="5619062"/>
              <a:ext cx="293188" cy="303555"/>
            </a:xfrm>
            <a:prstGeom prst="rect">
              <a:avLst/>
            </a:prstGeom>
            <a:noFill/>
            <a:ln>
              <a:noFill/>
            </a:ln>
          </p:spPr>
        </p:pic>
        <p:pic>
          <p:nvPicPr>
            <p:cNvPr id="25" name="Bilde 24" descr="1 (Svært dårlig erfaring)">
              <a:extLst>
                <a:ext uri="{FF2B5EF4-FFF2-40B4-BE49-F238E27FC236}">
                  <a16:creationId xmlns:a16="http://schemas.microsoft.com/office/drawing/2014/main" id="{8DCF2FED-7827-C31B-6935-751A24FA6515}"/>
                </a:ext>
              </a:extLst>
            </p:cNvPr>
            <p:cNvPicPr/>
            <p:nvPr/>
          </p:nvPicPr>
          <p:blipFill>
            <a:blip r:embed="rId10">
              <a:extLst>
                <a:ext uri="{28A0092B-C50C-407E-A947-70E740481C1C}">
                  <a14:useLocalDpi xmlns:a14="http://schemas.microsoft.com/office/drawing/2010/main" val="0"/>
                </a:ext>
              </a:extLst>
            </a:blip>
            <a:srcRect/>
            <a:stretch>
              <a:fillRect/>
            </a:stretch>
          </p:blipFill>
          <p:spPr bwMode="auto">
            <a:xfrm>
              <a:off x="3476670" y="5619060"/>
              <a:ext cx="293188" cy="290499"/>
            </a:xfrm>
            <a:prstGeom prst="rect">
              <a:avLst/>
            </a:prstGeom>
            <a:noFill/>
            <a:ln>
              <a:noFill/>
            </a:ln>
          </p:spPr>
        </p:pic>
      </p:grpSp>
      <p:sp>
        <p:nvSpPr>
          <p:cNvPr id="28" name="TekstSylinder 27">
            <a:extLst>
              <a:ext uri="{FF2B5EF4-FFF2-40B4-BE49-F238E27FC236}">
                <a16:creationId xmlns:a16="http://schemas.microsoft.com/office/drawing/2014/main" id="{57FC2FB4-2504-9DEA-BB03-08B89FA39B13}"/>
              </a:ext>
            </a:extLst>
          </p:cNvPr>
          <p:cNvSpPr txBox="1"/>
          <p:nvPr/>
        </p:nvSpPr>
        <p:spPr>
          <a:xfrm>
            <a:off x="10393755" y="4271161"/>
            <a:ext cx="314510" cy="276999"/>
          </a:xfrm>
          <a:prstGeom prst="rect">
            <a:avLst/>
          </a:prstGeom>
          <a:noFill/>
        </p:spPr>
        <p:txBody>
          <a:bodyPr wrap="none" rtlCol="0">
            <a:spAutoFit/>
          </a:bodyPr>
          <a:lstStyle/>
          <a:p>
            <a:r>
              <a:rPr lang="nb-NO" sz="1200" b="1" dirty="0"/>
              <a:t>%</a:t>
            </a:r>
          </a:p>
        </p:txBody>
      </p:sp>
      <p:sp>
        <p:nvSpPr>
          <p:cNvPr id="6" name="TekstSylinder 5">
            <a:extLst>
              <a:ext uri="{FF2B5EF4-FFF2-40B4-BE49-F238E27FC236}">
                <a16:creationId xmlns:a16="http://schemas.microsoft.com/office/drawing/2014/main" id="{CEF4E451-B365-4205-0ED3-E0C59AB434EE}"/>
              </a:ext>
            </a:extLst>
          </p:cNvPr>
          <p:cNvSpPr txBox="1"/>
          <p:nvPr/>
        </p:nvSpPr>
        <p:spPr>
          <a:xfrm>
            <a:off x="3185982" y="2059688"/>
            <a:ext cx="1364220" cy="276999"/>
          </a:xfrm>
          <a:prstGeom prst="rect">
            <a:avLst/>
          </a:prstGeom>
          <a:noFill/>
        </p:spPr>
        <p:txBody>
          <a:bodyPr wrap="none" rtlCol="0">
            <a:spAutoFit/>
          </a:bodyPr>
          <a:lstStyle/>
          <a:p>
            <a:r>
              <a:rPr lang="nb-NO" sz="1200" b="1" dirty="0">
                <a:solidFill>
                  <a:srgbClr val="FF0000"/>
                </a:solidFill>
              </a:rPr>
              <a:t>Vanlig Skolefrukt</a:t>
            </a:r>
          </a:p>
        </p:txBody>
      </p:sp>
      <p:sp>
        <p:nvSpPr>
          <p:cNvPr id="18" name="TekstSylinder 17">
            <a:extLst>
              <a:ext uri="{FF2B5EF4-FFF2-40B4-BE49-F238E27FC236}">
                <a16:creationId xmlns:a16="http://schemas.microsoft.com/office/drawing/2014/main" id="{DBEB63EE-2D8E-8C11-8C40-7CB0766FEB1F}"/>
              </a:ext>
            </a:extLst>
          </p:cNvPr>
          <p:cNvSpPr txBox="1"/>
          <p:nvPr/>
        </p:nvSpPr>
        <p:spPr>
          <a:xfrm>
            <a:off x="7748484" y="2019432"/>
            <a:ext cx="978922" cy="276999"/>
          </a:xfrm>
          <a:prstGeom prst="rect">
            <a:avLst/>
          </a:prstGeom>
          <a:noFill/>
        </p:spPr>
        <p:txBody>
          <a:bodyPr wrap="none" rtlCol="0">
            <a:spAutoFit/>
          </a:bodyPr>
          <a:lstStyle/>
          <a:p>
            <a:r>
              <a:rPr lang="nb-NO" sz="1200" b="1" dirty="0">
                <a:solidFill>
                  <a:srgbClr val="FF0000"/>
                </a:solidFill>
              </a:rPr>
              <a:t>Fruktpause</a:t>
            </a:r>
          </a:p>
        </p:txBody>
      </p:sp>
    </p:spTree>
    <p:extLst>
      <p:ext uri="{BB962C8B-B14F-4D97-AF65-F5344CB8AC3E}">
        <p14:creationId xmlns:p14="http://schemas.microsoft.com/office/powerpoint/2010/main" val="26910900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6CE7BFE-0E0F-4E93-B441-035CF45A3BFE}"/>
              </a:ext>
            </a:extLst>
          </p:cNvPr>
          <p:cNvSpPr>
            <a:spLocks noGrp="1"/>
          </p:cNvSpPr>
          <p:nvPr>
            <p:ph type="title"/>
          </p:nvPr>
        </p:nvSpPr>
        <p:spPr>
          <a:xfrm>
            <a:off x="838200" y="152535"/>
            <a:ext cx="10515600" cy="911543"/>
          </a:xfrm>
        </p:spPr>
        <p:txBody>
          <a:bodyPr>
            <a:normAutofit/>
          </a:bodyPr>
          <a:lstStyle/>
          <a:p>
            <a:r>
              <a:rPr lang="nb-NO" sz="2000" dirty="0"/>
              <a:t>Glede, smak og fellesskap er elevenes positive erfaringer med Skolefrukt</a:t>
            </a:r>
          </a:p>
        </p:txBody>
      </p:sp>
      <p:sp>
        <p:nvSpPr>
          <p:cNvPr id="3" name="TekstSylinder 2">
            <a:extLst>
              <a:ext uri="{FF2B5EF4-FFF2-40B4-BE49-F238E27FC236}">
                <a16:creationId xmlns:a16="http://schemas.microsoft.com/office/drawing/2014/main" id="{5A86437D-F93E-2DC1-3CFF-18E8E27D1821}"/>
              </a:ext>
            </a:extLst>
          </p:cNvPr>
          <p:cNvSpPr txBox="1"/>
          <p:nvPr/>
        </p:nvSpPr>
        <p:spPr>
          <a:xfrm>
            <a:off x="838200" y="1064078"/>
            <a:ext cx="9436510" cy="4862870"/>
          </a:xfrm>
          <a:prstGeom prst="rect">
            <a:avLst/>
          </a:prstGeom>
          <a:noFill/>
        </p:spPr>
        <p:txBody>
          <a:bodyPr wrap="square" rtlCol="0">
            <a:spAutoFit/>
          </a:bodyPr>
          <a:lstStyle/>
          <a:p>
            <a:r>
              <a:rPr lang="nb-NO" sz="1400" b="1" dirty="0"/>
              <a:t>Hva er spesielt positivt med å få Skolefrukt?</a:t>
            </a:r>
          </a:p>
          <a:p>
            <a:endParaRPr lang="nb-NO" sz="1400" b="1" dirty="0"/>
          </a:p>
          <a:p>
            <a:r>
              <a:rPr lang="nb-NO" sz="1400" b="1" dirty="0"/>
              <a:t>Oppsummering av svar fra </a:t>
            </a:r>
            <a:r>
              <a:rPr lang="nb-NO" sz="1600" b="1" dirty="0"/>
              <a:t>237</a:t>
            </a:r>
            <a:r>
              <a:rPr lang="nb-NO" sz="1400" b="1" dirty="0"/>
              <a:t> foresatte og elever som har god erfaring (svart fra 4 til 6). </a:t>
            </a:r>
          </a:p>
          <a:p>
            <a:endParaRPr lang="nb-NO" sz="1400" dirty="0"/>
          </a:p>
          <a:p>
            <a:r>
              <a:rPr lang="nb-NO" sz="1400" dirty="0"/>
              <a:t>De aller fleste elever opplever Skolefrukt som noe positivt. Det som fremheves oftest er at det </a:t>
            </a:r>
            <a:r>
              <a:rPr lang="nb-NO" sz="1400" b="1" dirty="0"/>
              <a:t>smaker godt</a:t>
            </a:r>
            <a:r>
              <a:rPr lang="nb-NO" sz="1400" dirty="0"/>
              <a:t>, at </a:t>
            </a:r>
            <a:r>
              <a:rPr lang="nb-NO" sz="1400" b="1" dirty="0"/>
              <a:t>frukten er fersk og frisk</a:t>
            </a:r>
            <a:r>
              <a:rPr lang="nb-NO" sz="1400" dirty="0"/>
              <a:t> og at det er </a:t>
            </a:r>
            <a:r>
              <a:rPr lang="nb-NO" sz="1400" b="1" dirty="0"/>
              <a:t>sunt</a:t>
            </a:r>
            <a:r>
              <a:rPr lang="nb-NO" sz="1400" dirty="0"/>
              <a:t>. Mange setter pris på at de får </a:t>
            </a:r>
            <a:r>
              <a:rPr lang="nb-NO" sz="1400" b="1" dirty="0"/>
              <a:t>frukt hver dag</a:t>
            </a:r>
            <a:r>
              <a:rPr lang="nb-NO" sz="1400" dirty="0"/>
              <a:t>, og at den bidrar til å gi </a:t>
            </a:r>
            <a:r>
              <a:rPr lang="nb-NO" sz="1400" b="1" dirty="0"/>
              <a:t>mer energi og metthet</a:t>
            </a:r>
            <a:r>
              <a:rPr lang="nb-NO" sz="1400" dirty="0"/>
              <a:t> gjennom skoledagen. Flere elever beskriver </a:t>
            </a:r>
            <a:r>
              <a:rPr lang="nb-NO" sz="1400" dirty="0" err="1"/>
              <a:t>fruktpausen</a:t>
            </a:r>
            <a:r>
              <a:rPr lang="nb-NO" sz="1400" dirty="0"/>
              <a:t> som et </a:t>
            </a:r>
            <a:r>
              <a:rPr lang="nb-NO" sz="1400" b="1" dirty="0"/>
              <a:t>koselig avbrekk</a:t>
            </a:r>
            <a:r>
              <a:rPr lang="nb-NO" sz="1400" dirty="0"/>
              <a:t> og et </a:t>
            </a:r>
            <a:r>
              <a:rPr lang="nb-NO" sz="1400" b="1" dirty="0"/>
              <a:t>felleskap</a:t>
            </a:r>
            <a:r>
              <a:rPr lang="nb-NO" sz="1400" dirty="0"/>
              <a:t> der alle får det samme.</a:t>
            </a:r>
          </a:p>
          <a:p>
            <a:endParaRPr lang="nb-NO" sz="1400" dirty="0"/>
          </a:p>
          <a:p>
            <a:r>
              <a:rPr lang="nb-NO" sz="1400" dirty="0"/>
              <a:t>Et gjennomgående tema er også </a:t>
            </a:r>
            <a:r>
              <a:rPr lang="nb-NO" sz="1400" b="1" dirty="0"/>
              <a:t>variasjon</a:t>
            </a:r>
            <a:r>
              <a:rPr lang="nb-NO" sz="1400" dirty="0"/>
              <a:t> – mange elever liker at det er spennende å se hvilken frukt de får, og at utvalget endres. Samtidig ønsker enkelte </a:t>
            </a:r>
            <a:r>
              <a:rPr lang="nb-NO" sz="1400" b="1" dirty="0"/>
              <a:t>mer variasjon</a:t>
            </a:r>
            <a:r>
              <a:rPr lang="nb-NO" sz="1400" dirty="0"/>
              <a:t> og færre gjentakelser av for eksempel eple og pære. Enkelte elever har nevnt spesielle favoritter som banan, kiwi, blåbær, klementin og gulrot.</a:t>
            </a:r>
          </a:p>
          <a:p>
            <a:endParaRPr lang="nb-NO" sz="1400" dirty="0"/>
          </a:p>
          <a:p>
            <a:r>
              <a:rPr lang="nb-NO" sz="1400" dirty="0"/>
              <a:t>Flere setter pris på at de </a:t>
            </a:r>
            <a:r>
              <a:rPr lang="nb-NO" sz="1400" b="1" dirty="0"/>
              <a:t>slipper å ta med frukt hjemmefra</a:t>
            </a:r>
            <a:r>
              <a:rPr lang="nb-NO" sz="1400" dirty="0"/>
              <a:t>, og fremhever dette som praktisk og tidsbesparende. Noen opplever det som en </a:t>
            </a:r>
            <a:r>
              <a:rPr lang="nb-NO" sz="1400" b="1" dirty="0"/>
              <a:t>belønning eller noe ekstra hyggelig i løpet av dagen</a:t>
            </a:r>
            <a:r>
              <a:rPr lang="nb-NO" sz="1400" dirty="0"/>
              <a:t>. Enkelte foresatte nevner også at ordningen bidrar til at barnet får i seg nok frukt og grønt, og at det er en økonomisk fordel sammenlignet med å kjøpe frukt selv.</a:t>
            </a:r>
          </a:p>
          <a:p>
            <a:endParaRPr lang="nb-NO" sz="1400" dirty="0"/>
          </a:p>
          <a:p>
            <a:r>
              <a:rPr lang="nb-NO" sz="1400" dirty="0"/>
              <a:t>Samlet sett beskrives Skolefrukt som et </a:t>
            </a:r>
            <a:r>
              <a:rPr lang="nb-NO" sz="1400" b="1" dirty="0"/>
              <a:t>positivt tiltak som gir bedre matvaner, trivsel og fellesskap i skolehverdagen</a:t>
            </a:r>
            <a:r>
              <a:rPr lang="nb-NO" sz="1400" dirty="0"/>
              <a:t>, med særlig verdsatte aspekter som smak, helse, tilgjengelighet og variasjon.</a:t>
            </a:r>
          </a:p>
          <a:p>
            <a:endParaRPr lang="nb-NO" sz="1400" dirty="0"/>
          </a:p>
          <a:p>
            <a:r>
              <a:rPr lang="nb-NO" sz="1200" i="1" dirty="0"/>
              <a:t>Oppsummeringen er laget av Chat GTP med bakgrunn i de åpne svarene.</a:t>
            </a:r>
          </a:p>
          <a:p>
            <a:endParaRPr lang="nb-NO" dirty="0"/>
          </a:p>
        </p:txBody>
      </p:sp>
    </p:spTree>
    <p:extLst>
      <p:ext uri="{BB962C8B-B14F-4D97-AF65-F5344CB8AC3E}">
        <p14:creationId xmlns:p14="http://schemas.microsoft.com/office/powerpoint/2010/main" val="3832966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9554F3-8738-EF91-C0ED-EEEF8F8821CE}"/>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2194A789-CF94-0F4B-2393-3A8D9212BFB8}"/>
              </a:ext>
            </a:extLst>
          </p:cNvPr>
          <p:cNvSpPr>
            <a:spLocks noGrp="1"/>
          </p:cNvSpPr>
          <p:nvPr>
            <p:ph type="title"/>
          </p:nvPr>
        </p:nvSpPr>
        <p:spPr>
          <a:xfrm>
            <a:off x="838200" y="296299"/>
            <a:ext cx="10515600" cy="645533"/>
          </a:xfrm>
        </p:spPr>
        <p:txBody>
          <a:bodyPr>
            <a:normAutofit/>
          </a:bodyPr>
          <a:lstStyle/>
          <a:p>
            <a:r>
              <a:rPr lang="nb-NO" sz="2000" dirty="0"/>
              <a:t>Kvalitet, variasjon og leveringsproblemer skaper negative erfaringer med Skolefrukt</a:t>
            </a:r>
          </a:p>
        </p:txBody>
      </p:sp>
      <p:sp>
        <p:nvSpPr>
          <p:cNvPr id="3" name="TekstSylinder 2">
            <a:extLst>
              <a:ext uri="{FF2B5EF4-FFF2-40B4-BE49-F238E27FC236}">
                <a16:creationId xmlns:a16="http://schemas.microsoft.com/office/drawing/2014/main" id="{CA924458-A18A-2A8E-2CFB-50A893D3E358}"/>
              </a:ext>
            </a:extLst>
          </p:cNvPr>
          <p:cNvSpPr txBox="1"/>
          <p:nvPr/>
        </p:nvSpPr>
        <p:spPr>
          <a:xfrm>
            <a:off x="838200" y="1065355"/>
            <a:ext cx="9918290" cy="4862870"/>
          </a:xfrm>
          <a:prstGeom prst="rect">
            <a:avLst/>
          </a:prstGeom>
          <a:noFill/>
        </p:spPr>
        <p:txBody>
          <a:bodyPr wrap="square" rtlCol="0">
            <a:spAutoFit/>
          </a:bodyPr>
          <a:lstStyle/>
          <a:p>
            <a:r>
              <a:rPr lang="nb-NO" sz="1400" b="1" dirty="0"/>
              <a:t>Hva er det som gjør at eleven har en dårlig erfaring? </a:t>
            </a:r>
          </a:p>
          <a:p>
            <a:endParaRPr lang="nb-NO" sz="1400" b="1" dirty="0"/>
          </a:p>
          <a:p>
            <a:r>
              <a:rPr lang="nb-NO" sz="1400" b="1" dirty="0"/>
              <a:t>Oppsummering av svar fra </a:t>
            </a:r>
            <a:r>
              <a:rPr lang="nb-NO" sz="1600" b="1" dirty="0"/>
              <a:t>63 </a:t>
            </a:r>
            <a:r>
              <a:rPr lang="nb-NO" sz="1400" b="1" dirty="0"/>
              <a:t>foresatte og elever som har dårlig erfaring (svart fra 1 til 3). </a:t>
            </a:r>
          </a:p>
          <a:p>
            <a:endParaRPr lang="nb-NO" sz="1400" dirty="0"/>
          </a:p>
          <a:p>
            <a:r>
              <a:rPr lang="nb-NO" sz="1400" dirty="0"/>
              <a:t>Flere elever og foresatte beskriver at negative erfaringer med Skolefrukt hovedsakelig handler om </a:t>
            </a:r>
            <a:r>
              <a:rPr lang="nb-NO" sz="1400" b="1" dirty="0"/>
              <a:t>kvalitet, variasjon og leveringspålitelighet</a:t>
            </a:r>
            <a:r>
              <a:rPr lang="nb-NO" sz="1400" dirty="0"/>
              <a:t>. Den mest gjennomgående årsaken er </a:t>
            </a:r>
            <a:r>
              <a:rPr lang="nb-NO" sz="1400" b="1" dirty="0"/>
              <a:t>dårlig kvalitet på frukten</a:t>
            </a:r>
            <a:r>
              <a:rPr lang="nb-NO" sz="1400" dirty="0"/>
              <a:t> – enten fordi den er umoden, overmoden, skadet eller muggen. Enkelte opplever også at frukten er </a:t>
            </a:r>
            <a:r>
              <a:rPr lang="nb-NO" sz="1400" b="1" dirty="0"/>
              <a:t>for hard eller vanskelig å spise</a:t>
            </a:r>
            <a:r>
              <a:rPr lang="nb-NO" sz="1400" dirty="0"/>
              <a:t>, spesielt pærer, epler og gulrøtter.</a:t>
            </a:r>
          </a:p>
          <a:p>
            <a:endParaRPr lang="nb-NO" sz="1400" dirty="0"/>
          </a:p>
          <a:p>
            <a:r>
              <a:rPr lang="nb-NO" sz="1400" dirty="0"/>
              <a:t>Et annet tydelig tema er </a:t>
            </a:r>
            <a:r>
              <a:rPr lang="nb-NO" sz="1400" b="1" dirty="0"/>
              <a:t>mangel på variasjon</a:t>
            </a:r>
            <a:r>
              <a:rPr lang="nb-NO" sz="1400" dirty="0"/>
              <a:t>. Mange nevner at de får det samme flere dager på rad, særlig epler og pærer, og etterlyser større bredde i utvalget – inkludert flere typer bær og frukt som er enklere å spise uten redskap. Noen elever er lei av gjentatte gulrøtter, og enkelte mener de burde erstattes med mer fruktpregede alternativer.</a:t>
            </a:r>
          </a:p>
          <a:p>
            <a:endParaRPr lang="nb-NO" sz="1400" dirty="0"/>
          </a:p>
          <a:p>
            <a:r>
              <a:rPr lang="nb-NO" sz="1400" dirty="0"/>
              <a:t>Flere foresatte uttrykker frustrasjon over </a:t>
            </a:r>
            <a:r>
              <a:rPr lang="nb-NO" sz="1400" b="1" dirty="0"/>
              <a:t>manglende eller forsinket levering</a:t>
            </a:r>
            <a:r>
              <a:rPr lang="nb-NO" sz="1400" dirty="0"/>
              <a:t>, samt tilfeller der barnet ikke har fått frukt til tross for at ordningen er betalt for. Dette svekker tilliten til tilbudet og skaper misnøye.</a:t>
            </a:r>
          </a:p>
          <a:p>
            <a:endParaRPr lang="nb-NO" sz="1400" dirty="0"/>
          </a:p>
          <a:p>
            <a:r>
              <a:rPr lang="nb-NO" sz="1400" dirty="0"/>
              <a:t>Noen kommentarer handler også om </a:t>
            </a:r>
            <a:r>
              <a:rPr lang="nb-NO" sz="1400" b="1" dirty="0"/>
              <a:t>praktiske utfordringer</a:t>
            </a:r>
            <a:r>
              <a:rPr lang="nb-NO" sz="1400" dirty="0"/>
              <a:t> – som manglende skje til kiwi, for store frukter som ikke er delt opp, eller at eleven mister </a:t>
            </a:r>
            <a:r>
              <a:rPr lang="nb-NO" sz="1400" dirty="0" err="1"/>
              <a:t>fruktpausen</a:t>
            </a:r>
            <a:r>
              <a:rPr lang="nb-NO" sz="1400" dirty="0"/>
              <a:t> på grunn av undervisning. Enkelte beskriver at barna har sluttet med ordningen på grunn av gjentatte negative opplevelser.</a:t>
            </a:r>
          </a:p>
          <a:p>
            <a:endParaRPr lang="nb-NO" sz="1200" i="1" dirty="0"/>
          </a:p>
          <a:p>
            <a:r>
              <a:rPr lang="nb-NO" sz="1200" i="1" dirty="0"/>
              <a:t>Oppsummeringen er laget av Chat GTP med bakgrunn i de åpne svarene.</a:t>
            </a:r>
          </a:p>
          <a:p>
            <a:endParaRPr lang="nb-NO" dirty="0"/>
          </a:p>
        </p:txBody>
      </p:sp>
    </p:spTree>
    <p:extLst>
      <p:ext uri="{BB962C8B-B14F-4D97-AF65-F5344CB8AC3E}">
        <p14:creationId xmlns:p14="http://schemas.microsoft.com/office/powerpoint/2010/main" val="523620155"/>
      </p:ext>
    </p:extLst>
  </p:cSld>
  <p:clrMapOvr>
    <a:masterClrMapping/>
  </p:clrMapOvr>
</p:sld>
</file>

<file path=ppt/theme/theme1.xml><?xml version="1.0" encoding="utf-8"?>
<a:theme xmlns:a="http://schemas.openxmlformats.org/drawingml/2006/main" name="Office-tema">
  <a:themeElements>
    <a:clrScheme name="Skolefrukt">
      <a:dk1>
        <a:sysClr val="windowText" lastClr="000000"/>
      </a:dk1>
      <a:lt1>
        <a:sysClr val="window" lastClr="FFFFFF"/>
      </a:lt1>
      <a:dk2>
        <a:srgbClr val="0E2841"/>
      </a:dk2>
      <a:lt2>
        <a:srgbClr val="E8E8E8"/>
      </a:lt2>
      <a:accent1>
        <a:srgbClr val="C30C28"/>
      </a:accent1>
      <a:accent2>
        <a:srgbClr val="E6522A"/>
      </a:accent2>
      <a:accent3>
        <a:srgbClr val="4A7322"/>
      </a:accent3>
      <a:accent4>
        <a:srgbClr val="A5CC2E"/>
      </a:accent4>
      <a:accent5>
        <a:srgbClr val="893930"/>
      </a:accent5>
      <a:accent6>
        <a:srgbClr val="F3C414"/>
      </a:accent6>
      <a:hlink>
        <a:srgbClr val="97BA2D"/>
      </a:hlink>
      <a:folHlink>
        <a:srgbClr val="89393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sjon1" id="{7C07BD0F-5E69-4552-907D-C7F40ABEFEB3}" vid="{D9161C36-63D1-4B6E-ADCB-51BCDF2A1CB4}"/>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a50b8f61-01c1-47f3-bd73-9613063df8da">
      <Terms xmlns="http://schemas.microsoft.com/office/infopath/2007/PartnerControls"/>
    </lcf76f155ced4ddcb4097134ff3c332f>
    <TaxCatchAll xmlns="83c6b4ac-912d-460f-b5b4-f230941125c2"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C67E679A4DEC8D4BA2563ABBE0FD9765" ma:contentTypeVersion="16" ma:contentTypeDescription="Create a new document." ma:contentTypeScope="" ma:versionID="78f6f4fc1c4ae1a2c44732fc0c584349">
  <xsd:schema xmlns:xsd="http://www.w3.org/2001/XMLSchema" xmlns:xs="http://www.w3.org/2001/XMLSchema" xmlns:p="http://schemas.microsoft.com/office/2006/metadata/properties" xmlns:ns2="a50b8f61-01c1-47f3-bd73-9613063df8da" xmlns:ns3="83c6b4ac-912d-460f-b5b4-f230941125c2" targetNamespace="http://schemas.microsoft.com/office/2006/metadata/properties" ma:root="true" ma:fieldsID="f1825ec03dfec10c5bcf5b496e3170fe" ns2:_="" ns3:_="">
    <xsd:import namespace="a50b8f61-01c1-47f3-bd73-9613063df8da"/>
    <xsd:import namespace="83c6b4ac-912d-460f-b5b4-f230941125c2"/>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AutoKeyPoints" minOccurs="0"/>
                <xsd:element ref="ns2:MediaServiceKeyPoints"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50b8f61-01c1-47f3-bd73-9613063df8d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Length (seconds)"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e28b91d7-3ee8-4d81-bd63-67d672e09b3f"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Location" ma:index="23"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3c6b4ac-912d-460f-b5b4-f230941125c2" elementFormDefault="qualified">
    <xsd:import namespace="http://schemas.microsoft.com/office/2006/documentManagement/types"/>
    <xsd:import namespace="http://schemas.microsoft.com/office/infopath/2007/PartnerControls"/>
    <xsd:element name="TaxCatchAll" ma:index="20" nillable="true" ma:displayName="Taxonomy Catch All Column" ma:hidden="true" ma:list="{23dc885c-fd19-4292-8b0c-dc11ee8d2fc8}" ma:internalName="TaxCatchAll" ma:showField="CatchAllData" ma:web="83c6b4ac-912d-460f-b5b4-f230941125c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BA262EB-D1DC-407C-8CBB-F342434414C7}">
  <ds:schemaRefs>
    <ds:schemaRef ds:uri="http://schemas.microsoft.com/office/infopath/2007/PartnerControls"/>
    <ds:schemaRef ds:uri="a50b8f61-01c1-47f3-bd73-9613063df8da"/>
    <ds:schemaRef ds:uri="http://purl.org/dc/terms/"/>
    <ds:schemaRef ds:uri="http://www.w3.org/XML/1998/namespace"/>
    <ds:schemaRef ds:uri="http://schemas.microsoft.com/office/2006/documentManagement/types"/>
    <ds:schemaRef ds:uri="http://purl.org/dc/elements/1.1/"/>
    <ds:schemaRef ds:uri="http://schemas.openxmlformats.org/package/2006/metadata/core-properties"/>
    <ds:schemaRef ds:uri="83c6b4ac-912d-460f-b5b4-f230941125c2"/>
    <ds:schemaRef ds:uri="http://schemas.microsoft.com/office/2006/metadata/properties"/>
    <ds:schemaRef ds:uri="http://purl.org/dc/dcmitype/"/>
  </ds:schemaRefs>
</ds:datastoreItem>
</file>

<file path=customXml/itemProps2.xml><?xml version="1.0" encoding="utf-8"?>
<ds:datastoreItem xmlns:ds="http://schemas.openxmlformats.org/officeDocument/2006/customXml" ds:itemID="{ED3DBCD2-994D-4EAB-8285-5F30440F508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50b8f61-01c1-47f3-bd73-9613063df8da"/>
    <ds:schemaRef ds:uri="83c6b4ac-912d-460f-b5b4-f230941125c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B8E2BF5-2B4A-4BFA-B081-2EFB2B355F9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PowerPoint Skolefrukt grønn bølge</Template>
  <TotalTime>2095</TotalTime>
  <Words>3969</Words>
  <Application>Microsoft Office PowerPoint</Application>
  <PresentationFormat>Widescreen</PresentationFormat>
  <Paragraphs>281</Paragraphs>
  <Slides>37</Slides>
  <Notes>23</Notes>
  <HiddenSlides>0</HiddenSlides>
  <MMClips>0</MMClips>
  <ScaleCrop>false</ScaleCrop>
  <HeadingPairs>
    <vt:vector size="6" baseType="variant">
      <vt:variant>
        <vt:lpstr>Brukte skrifter</vt:lpstr>
      </vt:variant>
      <vt:variant>
        <vt:i4>4</vt:i4>
      </vt:variant>
      <vt:variant>
        <vt:lpstr>Tema</vt:lpstr>
      </vt:variant>
      <vt:variant>
        <vt:i4>1</vt:i4>
      </vt:variant>
      <vt:variant>
        <vt:lpstr>Lysbildetitler</vt:lpstr>
      </vt:variant>
      <vt:variant>
        <vt:i4>37</vt:i4>
      </vt:variant>
    </vt:vector>
  </HeadingPairs>
  <TitlesOfParts>
    <vt:vector size="42" baseType="lpstr">
      <vt:lpstr>Aptos</vt:lpstr>
      <vt:lpstr>Arial</vt:lpstr>
      <vt:lpstr>VAGRundschriftD</vt:lpstr>
      <vt:lpstr>VAGRundschriftDLig</vt:lpstr>
      <vt:lpstr>Office-tema</vt:lpstr>
      <vt:lpstr>Undersøkelse om Skolefrukt</vt:lpstr>
      <vt:lpstr>Om undersøkelsen (i)</vt:lpstr>
      <vt:lpstr>Om undersøkelsen (ii)</vt:lpstr>
      <vt:lpstr>Oppsummering (i)</vt:lpstr>
      <vt:lpstr>Oppsummering (ii)</vt:lpstr>
      <vt:lpstr>Generelle tilbakemeldinger på Skolefrukt fra elevene</vt:lpstr>
      <vt:lpstr>Erfaringene med «vanlig Skolefrukt» har vært relativt stabil over flere år. Det er indikasjon på færre med dårlig erfaring (1 til 3) på Fruktpause enn på vanlig Skolefrukt (11 vs. 21 %) i 2025 *</vt:lpstr>
      <vt:lpstr>Glede, smak og fellesskap er elevenes positive erfaringer med Skolefrukt</vt:lpstr>
      <vt:lpstr>Kvalitet, variasjon og leveringsproblemer skaper negative erfaringer med Skolefrukt</vt:lpstr>
      <vt:lpstr>Det er 77 % som liker skolefruktene godt (svart fra 4 til 6) på vanlig Skolefrukt og 89 % på Fruktpause. Indikasjonen * på at det er bedre på Fruktpause er antakelig at elevene her kan velge type frukt.</vt:lpstr>
      <vt:lpstr>Det er flest som svarer at Skolefrukt smaker omtrent det samme som frukt en spiser ellers. På vanlig Skolefrukt er det flere på smaker dårligere enn bedre, mens det på Fruktpause er det mer likt på smaker bedre og dårligere både i 2024 og 2025.</vt:lpstr>
      <vt:lpstr>Eple, banan og pære, i den rekkefølgen, blir mest likt av elevene. Det er store forskjeller i preferanser for små gulrøtter i pose.</vt:lpstr>
      <vt:lpstr>Svar fra foresatte</vt:lpstr>
      <vt:lpstr>Omtrent 8 av 10 foresatte oppfatter kvaliteten som bra (fra 4 til 6). Det er relativt stabilt over tid. </vt:lpstr>
      <vt:lpstr>Omtrent 7 av 10 foresatte oppfatter variasjon som bra (fra 4 til 6). Det er relativt stabilt over tid. </vt:lpstr>
      <vt:lpstr> Informasjon om og fra Skolefrukt</vt:lpstr>
      <vt:lpstr>Som informasjonskanal er skolenes digitale kommunikasjonsplattform * blitt omtrent like viktig som ranselpost. *</vt:lpstr>
      <vt:lpstr>Tiltak som ranselpost og skolens digitale kommunikasjonplattform *, samt  e-post/sms/nyhetsbrev er viktige for at foresatte skal melde seg på ordningen Fruktpause </vt:lpstr>
      <vt:lpstr>Ranselpost er fortsatt det viktigste tiltak for at en skal bestille Skolefrukt, selv om betydningen er blitt redusert noe.</vt:lpstr>
      <vt:lpstr>Ranselpost er også det viktigste tiltak for at en skal bestille Fruktpause fra Skolefrukt</vt:lpstr>
      <vt:lpstr> </vt:lpstr>
      <vt:lpstr> </vt:lpstr>
      <vt:lpstr>De fleste synes det var nyttig å motta informasjonen som var på ranselposten. </vt:lpstr>
      <vt:lpstr>Ranselposten oppleves som nyttig og informativ, men enkelte ønsker digital informasjon</vt:lpstr>
      <vt:lpstr> Om abonnementet og betaling</vt:lpstr>
      <vt:lpstr>Fortsatt er det flest som velger semesterbetaling. Men stadig flere velge månedsbetaling </vt:lpstr>
      <vt:lpstr>Kun 3 % med månedsbetaling opplevde utfordringer ved overføring av abonnement fra vår til høst – hovedsakelig av forhold utenfor skolefruktsystemet</vt:lpstr>
      <vt:lpstr>Vipps dominerer betaling av abonnement – og vokser kraftig fra 2024 til 2025</vt:lpstr>
      <vt:lpstr>Enkel betaling og høy tilfredshet blant brukere av Vipps og månedsabonnement</vt:lpstr>
      <vt:lpstr> Holdninger, pris og norskprodusert</vt:lpstr>
      <vt:lpstr>Skolefrukt påvirker i lite grad fruktvanene hjemme</vt:lpstr>
      <vt:lpstr>Selv om foresatte ikke mener barna spiser mer frukt hjemme, er de fleste enige i at de spiser mer frukt totalt sett  </vt:lpstr>
      <vt:lpstr>Et flertall av de som abonnerer opplever at ordningen gir god verdi for pengene.   </vt:lpstr>
      <vt:lpstr>86 prosent av foreldrene synes det er viktig eller litt viktig at Skolefrukt tilbyr norskproduserte produkter der det er mulig. </vt:lpstr>
      <vt:lpstr>Flest foresatte ønsker å få informasjon fra Skolefrukt på e-post. </vt:lpstr>
      <vt:lpstr>Oppsummering av åpne innspill (i)</vt:lpstr>
      <vt:lpstr>Oppsummering av åpne innspill (ii)</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Hild Bjelland Sævarang</dc:creator>
  <cp:lastModifiedBy>Hild Bjelland Sævarang</cp:lastModifiedBy>
  <cp:revision>123</cp:revision>
  <dcterms:created xsi:type="dcterms:W3CDTF">2025-05-27T06:37:31Z</dcterms:created>
  <dcterms:modified xsi:type="dcterms:W3CDTF">2025-12-09T13:56:00Z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0x010100C67E679A4DEC8D4BA2563ABBE0FD9765</vt:lpwstr>
  </property>
  <property fmtid="{D5CDD505-2E9C-101B-9397-08002B2CF9AE}" pid="3" name="MediaServiceImageTags">
    <vt:lpwstr/>
  </property>
</Properties>
</file>